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38" r:id="rId2"/>
    <p:sldMasterId id="2147483906" r:id="rId3"/>
    <p:sldMasterId id="2147483930" r:id="rId4"/>
    <p:sldMasterId id="2147483956" r:id="rId5"/>
    <p:sldMasterId id="2147483992" r:id="rId6"/>
    <p:sldMasterId id="2147484054" r:id="rId7"/>
    <p:sldMasterId id="2147484115" r:id="rId8"/>
  </p:sldMasterIdLst>
  <p:notesMasterIdLst>
    <p:notesMasterId r:id="rId33"/>
  </p:notesMasterIdLst>
  <p:handoutMasterIdLst>
    <p:handoutMasterId r:id="rId34"/>
  </p:handoutMasterIdLst>
  <p:sldIdLst>
    <p:sldId id="544" r:id="rId9"/>
    <p:sldId id="570" r:id="rId10"/>
    <p:sldId id="572" r:id="rId11"/>
    <p:sldId id="574" r:id="rId12"/>
    <p:sldId id="581" r:id="rId13"/>
    <p:sldId id="594" r:id="rId14"/>
    <p:sldId id="624" r:id="rId15"/>
    <p:sldId id="638" r:id="rId16"/>
    <p:sldId id="627" r:id="rId17"/>
    <p:sldId id="593" r:id="rId18"/>
    <p:sldId id="625" r:id="rId19"/>
    <p:sldId id="626" r:id="rId20"/>
    <p:sldId id="628" r:id="rId21"/>
    <p:sldId id="640" r:id="rId22"/>
    <p:sldId id="641" r:id="rId23"/>
    <p:sldId id="639" r:id="rId24"/>
    <p:sldId id="629" r:id="rId25"/>
    <p:sldId id="642" r:id="rId26"/>
    <p:sldId id="643" r:id="rId27"/>
    <p:sldId id="630" r:id="rId28"/>
    <p:sldId id="632" r:id="rId29"/>
    <p:sldId id="633" r:id="rId30"/>
    <p:sldId id="277" r:id="rId31"/>
    <p:sldId id="278" r:id="rId32"/>
  </p:sldIdLst>
  <p:sldSz cx="9144000" cy="6858000" type="screen4x3"/>
  <p:notesSz cx="7315200" cy="9601200"/>
  <p:custDataLst>
    <p:tags r:id="rId3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FF"/>
    <a:srgbClr val="48F319"/>
    <a:srgbClr val="135C00"/>
    <a:srgbClr val="008000"/>
    <a:srgbClr val="009900"/>
    <a:srgbClr val="146636"/>
    <a:srgbClr val="0F6736"/>
    <a:srgbClr val="0F6636"/>
    <a:srgbClr val="004C00"/>
    <a:srgbClr val="00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325" y="96"/>
      </p:cViewPr>
      <p:guideLst>
        <p:guide orient="horz" pos="50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228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tags" Target="tags/tag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anik" userId="0b8ad1db-7adb-4dec-a258-d0125149f021" providerId="ADAL" clId="{CB48AAAF-DF09-48B8-9F42-F908C58CA1EB}"/>
    <pc:docChg chg="delSld modSld delMainMaster">
      <pc:chgData name="Michael Janik" userId="0b8ad1db-7adb-4dec-a258-d0125149f021" providerId="ADAL" clId="{CB48AAAF-DF09-48B8-9F42-F908C58CA1EB}" dt="2022-06-13T19:22:56.852" v="43" actId="47"/>
      <pc:docMkLst>
        <pc:docMk/>
      </pc:docMkLst>
      <pc:sldChg chg="modSp mod">
        <pc:chgData name="Michael Janik" userId="0b8ad1db-7adb-4dec-a258-d0125149f021" providerId="ADAL" clId="{CB48AAAF-DF09-48B8-9F42-F908C58CA1EB}" dt="2022-06-13T19:22:39.528" v="40" actId="20577"/>
        <pc:sldMkLst>
          <pc:docMk/>
          <pc:sldMk cId="3585830785" sldId="544"/>
        </pc:sldMkLst>
        <pc:spChg chg="mod">
          <ac:chgData name="Michael Janik" userId="0b8ad1db-7adb-4dec-a258-d0125149f021" providerId="ADAL" clId="{CB48AAAF-DF09-48B8-9F42-F908C58CA1EB}" dt="2022-06-13T19:22:39.528" v="40" actId="20577"/>
          <ac:spMkLst>
            <pc:docMk/>
            <pc:sldMk cId="3585830785" sldId="544"/>
            <ac:spMk id="3" creationId="{00000000-0000-0000-0000-000000000000}"/>
          </ac:spMkLst>
        </pc:spChg>
      </pc:sldChg>
      <pc:sldChg chg="del">
        <pc:chgData name="Michael Janik" userId="0b8ad1db-7adb-4dec-a258-d0125149f021" providerId="ADAL" clId="{CB48AAAF-DF09-48B8-9F42-F908C58CA1EB}" dt="2022-06-13T19:22:45.984" v="41" actId="47"/>
        <pc:sldMkLst>
          <pc:docMk/>
          <pc:sldMk cId="473015948" sldId="569"/>
        </pc:sldMkLst>
      </pc:sldChg>
      <pc:sldChg chg="del">
        <pc:chgData name="Michael Janik" userId="0b8ad1db-7adb-4dec-a258-d0125149f021" providerId="ADAL" clId="{CB48AAAF-DF09-48B8-9F42-F908C58CA1EB}" dt="2022-06-13T19:22:56.852" v="43" actId="47"/>
        <pc:sldMkLst>
          <pc:docMk/>
          <pc:sldMk cId="3813801974" sldId="573"/>
        </pc:sldMkLst>
      </pc:sldChg>
      <pc:sldChg chg="del">
        <pc:chgData name="Michael Janik" userId="0b8ad1db-7adb-4dec-a258-d0125149f021" providerId="ADAL" clId="{CB48AAAF-DF09-48B8-9F42-F908C58CA1EB}" dt="2022-06-13T19:22:47.309" v="42" actId="47"/>
        <pc:sldMkLst>
          <pc:docMk/>
          <pc:sldMk cId="1456805401" sldId="591"/>
        </pc:sldMkLst>
      </pc:sldChg>
      <pc:sldMasterChg chg="del delSldLayout">
        <pc:chgData name="Michael Janik" userId="0b8ad1db-7adb-4dec-a258-d0125149f021" providerId="ADAL" clId="{CB48AAAF-DF09-48B8-9F42-F908C58CA1EB}" dt="2022-06-13T19:22:45.984" v="41" actId="47"/>
        <pc:sldMasterMkLst>
          <pc:docMk/>
          <pc:sldMasterMk cId="3513439057" sldId="2147483944"/>
        </pc:sldMasterMkLst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2419473750" sldId="2147483945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2181434680" sldId="2147483946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2295830985" sldId="2147483947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3446781698" sldId="2147483948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4111572231" sldId="2147483949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1330524052" sldId="2147483950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4275350532" sldId="2147483951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276177610" sldId="2147483952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1038596366" sldId="2147483953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4090884380" sldId="2147483954"/>
          </pc:sldLayoutMkLst>
        </pc:sldLayoutChg>
        <pc:sldLayoutChg chg="del">
          <pc:chgData name="Michael Janik" userId="0b8ad1db-7adb-4dec-a258-d0125149f021" providerId="ADAL" clId="{CB48AAAF-DF09-48B8-9F42-F908C58CA1EB}" dt="2022-06-13T19:22:45.984" v="41" actId="47"/>
          <pc:sldLayoutMkLst>
            <pc:docMk/>
            <pc:sldMasterMk cId="3513439057" sldId="2147483944"/>
            <pc:sldLayoutMk cId="3744843063" sldId="2147483955"/>
          </pc:sldLayoutMkLst>
        </pc:sldLayoutChg>
      </pc:sldMasterChg>
      <pc:sldMasterChg chg="del delSldLayout">
        <pc:chgData name="Michael Janik" userId="0b8ad1db-7adb-4dec-a258-d0125149f021" providerId="ADAL" clId="{CB48AAAF-DF09-48B8-9F42-F908C58CA1EB}" dt="2022-06-13T19:22:47.309" v="42" actId="47"/>
        <pc:sldMasterMkLst>
          <pc:docMk/>
          <pc:sldMasterMk cId="2852286596" sldId="2147484028"/>
        </pc:sldMasterMkLst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105361499" sldId="2147484029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2943002654" sldId="2147484030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2497626458" sldId="2147484031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635963830" sldId="2147484032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2330440696" sldId="2147484033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2318203334" sldId="2147484034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4077140685" sldId="2147484035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1014202821" sldId="2147484036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3534492440" sldId="2147484037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1609394493" sldId="2147484038"/>
          </pc:sldLayoutMkLst>
        </pc:sldLayoutChg>
        <pc:sldLayoutChg chg="del">
          <pc:chgData name="Michael Janik" userId="0b8ad1db-7adb-4dec-a258-d0125149f021" providerId="ADAL" clId="{CB48AAAF-DF09-48B8-9F42-F908C58CA1EB}" dt="2022-06-13T19:22:47.309" v="42" actId="47"/>
          <pc:sldLayoutMkLst>
            <pc:docMk/>
            <pc:sldMasterMk cId="2852286596" sldId="2147484028"/>
            <pc:sldLayoutMk cId="2859165846" sldId="214748403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1" tIns="47529" rIns="95061" bIns="47529" numCol="1" anchor="t" anchorCtr="0" compatLnSpc="1">
            <a:prstTxWarp prst="textNoShape">
              <a:avLst/>
            </a:prstTxWarp>
          </a:bodyPr>
          <a:lstStyle>
            <a:lvl1pPr defTabSz="951509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1" tIns="47529" rIns="95061" bIns="47529" numCol="1" anchor="t" anchorCtr="0" compatLnSpc="1">
            <a:prstTxWarp prst="textNoShape">
              <a:avLst/>
            </a:prstTxWarp>
          </a:bodyPr>
          <a:lstStyle>
            <a:lvl1pPr algn="r" defTabSz="951509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1" tIns="47529" rIns="95061" bIns="47529" numCol="1" anchor="b" anchorCtr="0" compatLnSpc="1">
            <a:prstTxWarp prst="textNoShape">
              <a:avLst/>
            </a:prstTxWarp>
          </a:bodyPr>
          <a:lstStyle>
            <a:lvl1pPr defTabSz="951509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1" tIns="47529" rIns="95061" bIns="47529" numCol="1" anchor="b" anchorCtr="0" compatLnSpc="1">
            <a:prstTxWarp prst="textNoShape">
              <a:avLst/>
            </a:prstTxWarp>
          </a:bodyPr>
          <a:lstStyle>
            <a:lvl1pPr algn="r" defTabSz="951509" eaLnBrk="1" hangingPunct="1">
              <a:defRPr sz="1300" b="0"/>
            </a:lvl1pPr>
          </a:lstStyle>
          <a:p>
            <a:pPr>
              <a:defRPr/>
            </a:pPr>
            <a:fld id="{DBD812D1-C0AB-497F-B51C-B2DD34E52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92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06" tIns="47954" rIns="95906" bIns="47954" numCol="1" anchor="t" anchorCtr="0" compatLnSpc="1">
            <a:prstTxWarp prst="textNoShape">
              <a:avLst/>
            </a:prstTxWarp>
          </a:bodyPr>
          <a:lstStyle>
            <a:lvl1pPr defTabSz="958222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06" tIns="47954" rIns="95906" bIns="47954" numCol="1" anchor="t" anchorCtr="0" compatLnSpc="1">
            <a:prstTxWarp prst="textNoShape">
              <a:avLst/>
            </a:prstTxWarp>
          </a:bodyPr>
          <a:lstStyle>
            <a:lvl1pPr algn="r" defTabSz="958222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06" tIns="47954" rIns="95906" bIns="479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57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06" tIns="47954" rIns="95906" bIns="47954" numCol="1" anchor="b" anchorCtr="0" compatLnSpc="1">
            <a:prstTxWarp prst="textNoShape">
              <a:avLst/>
            </a:prstTxWarp>
          </a:bodyPr>
          <a:lstStyle>
            <a:lvl1pPr defTabSz="958222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06" tIns="47954" rIns="95906" bIns="47954" numCol="1" anchor="b" anchorCtr="0" compatLnSpc="1">
            <a:prstTxWarp prst="textNoShape">
              <a:avLst/>
            </a:prstTxWarp>
          </a:bodyPr>
          <a:lstStyle>
            <a:lvl1pPr algn="r" defTabSz="958222" eaLnBrk="1" hangingPunct="1">
              <a:defRPr sz="1300" b="0"/>
            </a:lvl1pPr>
          </a:lstStyle>
          <a:p>
            <a:pPr>
              <a:defRPr/>
            </a:pPr>
            <a:fld id="{7ED30A61-437A-48D3-A9B5-22D8E5D823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88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  <a:lvl2pPr marL="785372" indent="-302066" eaLnBrk="0" hangingPunct="0">
              <a:defRPr sz="1300">
                <a:solidFill>
                  <a:schemeClr val="tx1"/>
                </a:solidFill>
                <a:latin typeface="Times New Roman" pitchFamily="18" charset="0"/>
              </a:defRPr>
            </a:lvl2pPr>
            <a:lvl3pPr marL="1208265" indent="-241653" eaLnBrk="0" hangingPunct="0">
              <a:defRPr sz="1300">
                <a:solidFill>
                  <a:schemeClr val="tx1"/>
                </a:solidFill>
                <a:latin typeface="Times New Roman" pitchFamily="18" charset="0"/>
              </a:defRPr>
            </a:lvl3pPr>
            <a:lvl4pPr marL="1691571" indent="-241653" eaLnBrk="0" hangingPunct="0">
              <a:defRPr sz="1300">
                <a:solidFill>
                  <a:schemeClr val="tx1"/>
                </a:solidFill>
                <a:latin typeface="Times New Roman" pitchFamily="18" charset="0"/>
              </a:defRPr>
            </a:lvl4pPr>
            <a:lvl5pPr marL="2174878" indent="-241653" eaLnBrk="0" hangingPunct="0">
              <a:defRPr sz="1300">
                <a:solidFill>
                  <a:schemeClr val="tx1"/>
                </a:solidFill>
                <a:latin typeface="Times New Roman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83B0BC3-0D46-4CC6-97F4-6007222375A7}" type="slidenum">
              <a:rPr lang="en-US">
                <a:solidFill>
                  <a:prstClr val="black"/>
                </a:solidFill>
                <a:latin typeface="Arial" pitchFamily="34" charset="0"/>
              </a:rPr>
              <a:pPr eaLnBrk="1" hangingPunct="1"/>
              <a:t>1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36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</a:t>
            </a:r>
            <a:r>
              <a:rPr lang="en-US" baseline="0" dirty="0"/>
              <a:t> mention here – the </a:t>
            </a:r>
            <a:r>
              <a:rPr lang="en-US" baseline="0" dirty="0" err="1"/>
              <a:t>d</a:t>
            </a:r>
            <a:r>
              <a:rPr lang="en-US" baseline="-25000" dirty="0" err="1"/>
              <a:t>xz</a:t>
            </a:r>
            <a:r>
              <a:rPr lang="en-US" baseline="0" dirty="0"/>
              <a:t> will have different energy, size, </a:t>
            </a:r>
            <a:r>
              <a:rPr lang="en-US" baseline="0" dirty="0" err="1"/>
              <a:t>etc</a:t>
            </a:r>
            <a:r>
              <a:rPr lang="en-US" baseline="0" dirty="0"/>
              <a:t> on different metals, bind O</a:t>
            </a:r>
            <a:r>
              <a:rPr lang="en-US" baseline="-25000" dirty="0"/>
              <a:t>2</a:t>
            </a:r>
            <a:r>
              <a:rPr lang="en-US" baseline="0" dirty="0"/>
              <a:t> at different strengths, be better or worse at activating O</a:t>
            </a:r>
            <a:r>
              <a:rPr lang="en-US" baseline="-25000" dirty="0"/>
              <a:t>2</a:t>
            </a:r>
            <a:r>
              <a:rPr lang="en-US" baseline="0" dirty="0"/>
              <a:t>.  Also, could mention Na promotion of O2 dissociation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39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</a:t>
            </a:r>
            <a:r>
              <a:rPr lang="en-US" baseline="0" dirty="0"/>
              <a:t> mention here – the </a:t>
            </a:r>
            <a:r>
              <a:rPr lang="en-US" baseline="0" dirty="0" err="1"/>
              <a:t>d</a:t>
            </a:r>
            <a:r>
              <a:rPr lang="en-US" baseline="-25000" dirty="0" err="1"/>
              <a:t>xz</a:t>
            </a:r>
            <a:r>
              <a:rPr lang="en-US" baseline="0" dirty="0"/>
              <a:t> will have different energy, size, </a:t>
            </a:r>
            <a:r>
              <a:rPr lang="en-US" baseline="0" dirty="0" err="1"/>
              <a:t>etc</a:t>
            </a:r>
            <a:r>
              <a:rPr lang="en-US" baseline="0" dirty="0"/>
              <a:t> on different metals, bind O</a:t>
            </a:r>
            <a:r>
              <a:rPr lang="en-US" baseline="-25000" dirty="0"/>
              <a:t>2</a:t>
            </a:r>
            <a:r>
              <a:rPr lang="en-US" baseline="0" dirty="0"/>
              <a:t> at different strengths, be better or worse at activating O</a:t>
            </a:r>
            <a:r>
              <a:rPr lang="en-US" baseline="-25000" dirty="0"/>
              <a:t>2</a:t>
            </a:r>
            <a:r>
              <a:rPr lang="en-US" baseline="0" dirty="0"/>
              <a:t>.  Also, could mention Na promotion of O2 dissociation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48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</a:t>
            </a:r>
            <a:r>
              <a:rPr lang="en-US" baseline="0" dirty="0"/>
              <a:t> mention here – the </a:t>
            </a:r>
            <a:r>
              <a:rPr lang="en-US" baseline="0" dirty="0" err="1"/>
              <a:t>d</a:t>
            </a:r>
            <a:r>
              <a:rPr lang="en-US" baseline="-25000" dirty="0" err="1"/>
              <a:t>xz</a:t>
            </a:r>
            <a:r>
              <a:rPr lang="en-US" baseline="0" dirty="0"/>
              <a:t> will have different energy, size, </a:t>
            </a:r>
            <a:r>
              <a:rPr lang="en-US" baseline="0" dirty="0" err="1"/>
              <a:t>etc</a:t>
            </a:r>
            <a:r>
              <a:rPr lang="en-US" baseline="0" dirty="0"/>
              <a:t> on different metals, bind O</a:t>
            </a:r>
            <a:r>
              <a:rPr lang="en-US" baseline="-25000" dirty="0"/>
              <a:t>2</a:t>
            </a:r>
            <a:r>
              <a:rPr lang="en-US" baseline="0" dirty="0"/>
              <a:t> at different strengths, be better or worse at activating O</a:t>
            </a:r>
            <a:r>
              <a:rPr lang="en-US" baseline="-25000" dirty="0"/>
              <a:t>2</a:t>
            </a:r>
            <a:r>
              <a:rPr lang="en-US" baseline="0" dirty="0"/>
              <a:t>.  Also, could mention Na promotion of O2 dissociation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77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</a:t>
            </a:r>
            <a:r>
              <a:rPr lang="en-US" baseline="0" dirty="0"/>
              <a:t> mention here – the </a:t>
            </a:r>
            <a:r>
              <a:rPr lang="en-US" baseline="0" dirty="0" err="1"/>
              <a:t>d</a:t>
            </a:r>
            <a:r>
              <a:rPr lang="en-US" baseline="-25000" dirty="0" err="1"/>
              <a:t>xz</a:t>
            </a:r>
            <a:r>
              <a:rPr lang="en-US" baseline="0" dirty="0"/>
              <a:t> will have different energy, size, </a:t>
            </a:r>
            <a:r>
              <a:rPr lang="en-US" baseline="0" dirty="0" err="1"/>
              <a:t>etc</a:t>
            </a:r>
            <a:r>
              <a:rPr lang="en-US" baseline="0" dirty="0"/>
              <a:t> on different metals, bind O</a:t>
            </a:r>
            <a:r>
              <a:rPr lang="en-US" baseline="-25000" dirty="0"/>
              <a:t>2</a:t>
            </a:r>
            <a:r>
              <a:rPr lang="en-US" baseline="0" dirty="0"/>
              <a:t> at different strengths, be better or worse at activating O</a:t>
            </a:r>
            <a:r>
              <a:rPr lang="en-US" baseline="-25000" dirty="0"/>
              <a:t>2</a:t>
            </a:r>
            <a:r>
              <a:rPr lang="en-US" baseline="0" dirty="0"/>
              <a:t>.  Also, could mention Na promotion of O2 dissociation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26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PES should have gas phase barrier, Pt(111) barrier, Pt-Na-111 barrier.</a:t>
            </a:r>
            <a:r>
              <a:rPr lang="en-US" baseline="0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17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</a:t>
            </a:r>
            <a:r>
              <a:rPr lang="en-US" baseline="0" dirty="0"/>
              <a:t> mention here – the </a:t>
            </a:r>
            <a:r>
              <a:rPr lang="en-US" baseline="0" dirty="0" err="1"/>
              <a:t>d</a:t>
            </a:r>
            <a:r>
              <a:rPr lang="en-US" baseline="-25000" dirty="0" err="1"/>
              <a:t>xz</a:t>
            </a:r>
            <a:r>
              <a:rPr lang="en-US" baseline="0" dirty="0"/>
              <a:t> will have different energy, size, </a:t>
            </a:r>
            <a:r>
              <a:rPr lang="en-US" baseline="0" dirty="0" err="1"/>
              <a:t>etc</a:t>
            </a:r>
            <a:r>
              <a:rPr lang="en-US" baseline="0" dirty="0"/>
              <a:t> on different metals, bind O</a:t>
            </a:r>
            <a:r>
              <a:rPr lang="en-US" baseline="-25000" dirty="0"/>
              <a:t>2</a:t>
            </a:r>
            <a:r>
              <a:rPr lang="en-US" baseline="0" dirty="0"/>
              <a:t> at different strengths, be better or worse at activating O</a:t>
            </a:r>
            <a:r>
              <a:rPr lang="en-US" baseline="-25000" dirty="0"/>
              <a:t>2</a:t>
            </a:r>
            <a:r>
              <a:rPr lang="en-US" baseline="0" dirty="0"/>
              <a:t>.  Also, could mention Na promotion of O2 dissociation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</a:t>
            </a:r>
            <a:r>
              <a:rPr lang="en-US" baseline="0" dirty="0"/>
              <a:t> mention here – the </a:t>
            </a:r>
            <a:r>
              <a:rPr lang="en-US" baseline="0" dirty="0" err="1"/>
              <a:t>d</a:t>
            </a:r>
            <a:r>
              <a:rPr lang="en-US" baseline="-25000" dirty="0" err="1"/>
              <a:t>xz</a:t>
            </a:r>
            <a:r>
              <a:rPr lang="en-US" baseline="0" dirty="0"/>
              <a:t> will have different energy, size, </a:t>
            </a:r>
            <a:r>
              <a:rPr lang="en-US" baseline="0" dirty="0" err="1"/>
              <a:t>etc</a:t>
            </a:r>
            <a:r>
              <a:rPr lang="en-US" baseline="0" dirty="0"/>
              <a:t> on different metals, bind O</a:t>
            </a:r>
            <a:r>
              <a:rPr lang="en-US" baseline="-25000" dirty="0"/>
              <a:t>2</a:t>
            </a:r>
            <a:r>
              <a:rPr lang="en-US" baseline="0" dirty="0"/>
              <a:t> at different strengths, be better or worse at activating O</a:t>
            </a:r>
            <a:r>
              <a:rPr lang="en-US" baseline="-25000" dirty="0"/>
              <a:t>2</a:t>
            </a:r>
            <a:r>
              <a:rPr lang="en-US" baseline="0" dirty="0"/>
              <a:t>.  Also, could mention Na promotion of O2 dissociation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02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PES should have gas phase barrier, Pt(111) barrier, Pt-Na-111 barrier.</a:t>
            </a:r>
            <a:r>
              <a:rPr lang="en-US" baseline="0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9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72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PES should have gas phase barrier, Pt(111) barrier, Pt-Na-111 barrier.</a:t>
            </a:r>
            <a:r>
              <a:rPr lang="en-US" baseline="0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D30A61-437A-48D3-A9B5-22D8E5D8238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9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22CB6A7-B3A3-479A-AAE3-C00E03401F96}" type="slidenum">
              <a:rPr lang="en-US">
                <a:solidFill>
                  <a:prstClr val="black"/>
                </a:solidFill>
                <a:latin typeface="Arial" pitchFamily="34" charset="0"/>
              </a:rPr>
              <a:pPr eaLnBrk="1" hangingPunct="1"/>
              <a:t>2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D1D4897A-6E33-409B-82A9-5077637DF865}" type="slidenum">
              <a:rPr lang="en-US" b="0" smtClean="0">
                <a:solidFill>
                  <a:prstClr val="black"/>
                </a:solidFill>
              </a:rPr>
              <a:pPr algn="r"/>
              <a:t>2</a:t>
            </a:fld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343400"/>
            <a:ext cx="6400800" cy="4114800"/>
          </a:xfrm>
          <a:noFill/>
        </p:spPr>
        <p:txBody>
          <a:bodyPr/>
          <a:lstStyle/>
          <a:p>
            <a:pPr eaLnBrk="1" hangingPunct="1"/>
            <a:endParaRPr lang="en-US" sz="1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84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C39E51DA-489A-5EBC-C34F-7E20FC7544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199061-5384-44E3-A059-9CFDF617047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315A7FBA-196C-D582-DC7A-6E0DBF97E6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5054C0B2-7ADD-43A8-9DEE-A17A09B9A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6854B8C1-F8BA-7E50-57FC-10965C8EA2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1A6FF8-F5DE-4280-A8EF-662B91DFF4C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154E101-0D1B-D22A-2101-A6179D513F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89F0BA08-4AF4-3BFE-6C49-E8BCE79058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FDE3EE-FBCE-4083-8590-C47852AAD34D}" type="slidenum">
              <a:rPr lang="en-US">
                <a:solidFill>
                  <a:prstClr val="black"/>
                </a:solidFill>
                <a:latin typeface="Arial" pitchFamily="34" charset="0"/>
              </a:rPr>
              <a:pPr eaLnBrk="1" hangingPunct="1"/>
              <a:t>3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523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2AAD4C30-5E98-40DE-8D85-2CEE64F957F8}" type="slidenum">
              <a:rPr lang="en-US" b="0" smtClean="0">
                <a:solidFill>
                  <a:prstClr val="black"/>
                </a:solidFill>
              </a:rPr>
              <a:pPr algn="r"/>
              <a:t>3</a:t>
            </a:fld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65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C1440FC-8011-4E2B-BDA5-2D563FB8D13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 eaLnBrk="1" hangingPunct="1"/>
              <a:t>4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30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1989B6B-86D8-4862-80CB-2431CCC6879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 eaLnBrk="1" hangingPunct="1"/>
              <a:t>5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Add</a:t>
            </a:r>
            <a:r>
              <a:rPr lang="en-US" baseline="0" dirty="0">
                <a:latin typeface="Arial" pitchFamily="34" charset="0"/>
              </a:rPr>
              <a:t> photos, revise text</a:t>
            </a: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1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C1440FC-8011-4E2B-BDA5-2D563FB8D13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 eaLnBrk="1" hangingPunct="1"/>
              <a:t>6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9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C1440FC-8011-4E2B-BDA5-2D563FB8D13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 eaLnBrk="1" hangingPunct="1"/>
              <a:t>7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14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C1440FC-8011-4E2B-BDA5-2D563FB8D13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 eaLnBrk="1" hangingPunct="1"/>
              <a:t>8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25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C1440FC-8011-4E2B-BDA5-2D563FB8D13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 eaLnBrk="1" hangingPunct="1"/>
              <a:t>9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8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28CC9-EB05-477B-A615-5B898B48ED83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82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C6740-32EE-4994-A2B9-67E2B6F54B49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34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B5301-4D62-4C38-A39D-81067889B002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24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E538D-4333-4EA1-9FA5-D8718F8DFB40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91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21392-F5C1-4A3E-9E40-0D712B56A152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80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2444D-A6AB-48A2-B282-BFADF292D570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40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E7264-70D1-4187-B367-19EB096F5608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9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2D7CA-7EA7-41E5-9EFF-A84FB2B41872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1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AB5D1-F181-4429-ACD6-36E99C318F59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3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237F2-D303-4A54-9DEB-10C1DAFAAC7C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18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D7CB0-B7B7-4738-A8C8-C4F2EC5B6128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671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72C10-D5D2-44EE-BD70-281080BECB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40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F64A8-C948-437E-A0D5-D56BE9C5B4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70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6F705-9943-4991-8A9B-4E197D6B89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02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1D4AB-03F2-4318-BB16-281FCA4822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976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C5E9E9-403F-40E5-B454-65D2B1277F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077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FE84D-BA53-47B9-8BE9-2AD73CC8EFB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40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70F28-366D-4FC5-917E-A8FF7281A9E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8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DE8FB-BD62-435F-9314-65AC684FD1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153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79D61-A85A-4F1F-A9CE-231CB7A467B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62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0C8B3-ED57-4DF5-8AE4-F7F520788D3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014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5D7B4-EA9D-4BA6-82D3-25D23BEE85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77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263C7-2350-4319-960D-2CAAE00F522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843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7A2E3-3024-4C31-9F16-CC30D57D51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171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3FB016-A2A6-48D8-BF9B-86F18F0F3C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9404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73AA3-7933-4207-853A-CB638F3E6E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4201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926C2-C656-4E03-AAFA-59765D643F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15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30920-C948-4880-BD40-0905905674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29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A03C34-BE6D-4C0D-B2C1-D09B8C16EF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48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80AD1-57A2-4D6C-B3FA-5ADF998A34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3118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B1222-86A4-482D-A565-DF1826282DD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4257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ECF19-5FA5-4237-84CE-7F146CC580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7258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9E5AC-899F-4D85-A81F-46945EEAE6B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271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74949-78D6-40D0-A435-83E2571040A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1142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1F8FC-7BD1-4968-B1E1-0F5C0D9C762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244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C9202-D002-4D8D-B761-A805F727287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888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6BA7F-2464-4121-8412-018EB67773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074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FE6CE-64C3-4CBD-8A02-23C0B14E35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49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B04D47-4C04-49D6-8BFC-1A62E1486D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231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4CB38-5B7D-4C19-ABB1-9B7D358F94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682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680F9-43DF-462D-B7F8-7AF6F9AE63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ED242-333D-4BA5-B0DC-331C7E46BD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91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9979B-6C35-433B-A045-93BFC8AE25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957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539A6-234A-47E3-9AEF-715B70E3F91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805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2FF4C-52DD-4C67-A34A-C39A2C3CE4A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4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A0601-7ABB-474A-8FC4-A50A933E7B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408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C4FA8-6DC2-4F9E-898F-792AFAC264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23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C98D58-7D91-4690-9495-8BFC99ECE52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3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A638A-4859-49DD-909F-3D451AA17A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856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73C32-5A88-4FE1-AF25-ED31230610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089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F90C4-9D1D-4852-92D7-444A6CAF8C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90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3C672-49C7-4CE7-B2F1-BE07B1CDDC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381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4EF1C-12B2-4B0B-AAE4-BE5F948DE5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830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3C9A1-2327-444E-B5F5-4F238B85F1F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5100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3918C-FFB2-4E6A-9179-389640D3A4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8955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44A39-C531-49D7-846D-634CA1CD50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336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9A8E-AFB0-42C2-A549-9171AC802C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329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2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455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173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56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673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448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122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940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2447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683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8BE2-5233-452A-84F0-E2477AED2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EF99-77D6-4386-9416-040636CE21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67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2CECA11-786C-6D4F-2B93-D1DA036D01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2A2A4C-7F17-2940-2D35-0895A98D20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3410FF-3B06-794B-98C4-7C80ADDD33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2F31B7-C712-4935-AF9B-811F4C29ED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8563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A37B15-06A4-3672-E0B5-1995E1DFE9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6C39E0-7003-050C-9844-4753EEFA74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A8923C-5142-96CB-AB54-1646163A34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BEBE0F-B337-407B-8A1E-605D52654F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342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7386A-8F65-54FF-70EA-3352A46CAF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C5773-C828-2D7F-3EAA-6AB3783AD5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FBB37C-CFE0-31BB-CCE2-A96AD663F5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1C598A-63C9-45D2-8CBE-0EDED1A9BF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3915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2A6939-9285-84A8-0BB7-219F6A9218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1AFD99-8257-66F7-CA17-5B04136FD3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82366-92E8-0504-4B90-264F273811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3FAB80-4BA2-44CD-94BF-34D6C3BDF9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7627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C44B65-502D-0854-8B54-8812408F34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9DEFD1C-713E-384A-ED8B-3415867578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B5CD0DC-A4CC-1402-E9C8-1B07F12F25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A5A7CC-A07A-4C40-A5C6-85873B8C32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8499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CCC0E19-7C98-A178-64F6-3A615C1F9F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E0EE7EA-E245-E591-AC1F-FBC386F1CE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E5F0453-1377-6A06-7D1F-16649DF134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46EB9-A6CB-41DF-A146-439C3098CF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024935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27EC3F6-CC4A-F370-09AE-DDC2A76C4E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E475245-7C3F-331C-0EA7-58BD36BD66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76532A1-179B-4EAD-B31A-EDD26A92F8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17FABE-DA48-4B94-8E63-B535712C2E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8067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DC364-E5F8-C72F-39BF-D016423000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7804E2-A39B-835B-E2EB-F8F86D4D96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E1CD8-BAFA-1B84-049F-71B6DFC58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E684FB-A6B8-4D44-815F-40C64DFE4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80484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4C9E1-2091-A1E7-8ACE-8C72FCC290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A7715-873D-E16F-347B-4B6B4234AC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2C591-D059-C03E-BE94-7EC47A2727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D63900-FCCE-4F0B-8868-3DC76B5E67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1275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9CEC870-1AC6-EBF9-0F25-3A6DC36202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3FA0A7-D1C4-94B9-4E5E-CD2BF73175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C89E7D-E0AF-C5CB-BBC4-A44D017C78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26BB59-CD5D-458E-A8C7-C8D963A83B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38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7EF5F8-3526-8FCD-CB60-145414CB3A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4DD086-9469-D402-D1C9-41E3D7D829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DB7B84-5160-AC5E-CE9B-3F67AF8F82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D29F7E-B84B-49E1-8EC4-2BE011CD95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44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91E70-AD72-4894-A16B-00451D1A7C4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endParaRPr lang="en-US" b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endParaRPr lang="en-US" b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fld id="{939A3455-C0E9-4D0D-89E5-0C35EDA56E29}" type="slidenum">
              <a:rPr lang="en-US" b="0">
                <a:solidFill>
                  <a:srgbClr val="000000">
                    <a:tint val="75000"/>
                  </a:srgbClr>
                </a:solidFill>
              </a:rPr>
              <a:pPr eaLnBrk="1" hangingPunct="1">
                <a:defRPr/>
              </a:pPr>
              <a:t>‹#›</a:t>
            </a:fld>
            <a:endParaRPr lang="en-US" b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7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7F6F06C8-C6F4-4385-9772-69E8194B3E20}" type="slidenum">
              <a:rPr lang="en-US" b="0">
                <a:solidFill>
                  <a:srgbClr val="000000"/>
                </a:solidFill>
                <a:latin typeface="Times New Roman" pitchFamily="18" charset="0"/>
              </a:rPr>
              <a:pPr>
                <a:defRPr/>
              </a:pPr>
              <a:t>‹#›</a:t>
            </a:fld>
            <a:endParaRPr lang="en-US" b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1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87A88C90-26A0-46F6-9291-03FE034F7E83}" type="slidenum">
              <a:rPr lang="en-US" b="0">
                <a:solidFill>
                  <a:srgbClr val="000000"/>
                </a:solidFill>
                <a:latin typeface="Times New Roman" pitchFamily="18" charset="0"/>
              </a:rPr>
              <a:pPr>
                <a:defRPr/>
              </a:pPr>
              <a:t>‹#›</a:t>
            </a:fld>
            <a:endParaRPr lang="en-US" b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5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78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5483ABCC-E544-4890-8AB9-4304E4785570}" type="slidenum">
              <a:rPr lang="en-US" b="0">
                <a:solidFill>
                  <a:srgbClr val="000000"/>
                </a:solidFill>
                <a:latin typeface="Times New Roman" pitchFamily="18" charset="0"/>
              </a:rPr>
              <a:pPr>
                <a:defRPr/>
              </a:pPr>
              <a:t>‹#›</a:t>
            </a:fld>
            <a:endParaRPr lang="en-US" b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4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eaLnBrk="1" hangingPunct="1">
              <a:defRPr/>
            </a:pPr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eaLnBrk="1" hangingPunct="1">
              <a:defRPr/>
            </a:pPr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eaLnBrk="1" hangingPunct="1">
              <a:defRPr/>
            </a:pPr>
            <a:fld id="{D1FAE055-EA03-4B3A-B2DB-A17460DFF228}" type="slidenum">
              <a:rPr lang="en-US" b="0">
                <a:solidFill>
                  <a:srgbClr val="000000"/>
                </a:solidFill>
              </a:rPr>
              <a:pPr eaLnBrk="1" hangingPunct="1">
                <a:defRPr/>
              </a:pPr>
              <a:t>‹#›</a:t>
            </a:fld>
            <a:endParaRPr 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CB88BE2-5233-452A-84F0-E2477AED2D7D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6/15/2022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20BEF99-77D6-4386-9416-040636CE219F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49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AE52223-4C86-D2DD-548D-ABAD05233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28822649-5F20-598C-E9F3-48F3FAF206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CB1734D6-B525-B6A3-1147-451E9A2D38B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C34EF807-83A0-252C-E208-1DC7ABC6FF2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6326" name="Rectangle 6">
            <a:extLst>
              <a:ext uri="{FF2B5EF4-FFF2-40B4-BE49-F238E27FC236}">
                <a16:creationId xmlns:a16="http://schemas.microsoft.com/office/drawing/2014/main" id="{F3239F92-7078-19A0-1A74-EC2F810FD29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8E1A461A-2580-4803-BE98-56C9285990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49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81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0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26038" y="3059730"/>
            <a:ext cx="196850" cy="168275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0" y="240213"/>
            <a:ext cx="9144000" cy="1117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potential energy surface for catalytic reactions:  an overview of computational catalysis</a:t>
            </a:r>
            <a:endParaRPr lang="en-US" sz="3600" kern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152400" y="1357312"/>
            <a:ext cx="8991600" cy="371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Font typeface="Arial" pitchFamily="34" charset="0"/>
              <a:buNone/>
              <a:defRPr/>
            </a:pPr>
            <a:r>
              <a:rPr lang="en-US" sz="2400" kern="0" dirty="0">
                <a:solidFill>
                  <a:srgbClr val="000000"/>
                </a:solidFill>
                <a:latin typeface="Arial Narrow"/>
              </a:rPr>
              <a:t> </a:t>
            </a:r>
            <a:r>
              <a:rPr lang="en-US" sz="2400" u="sng" kern="0" dirty="0">
                <a:solidFill>
                  <a:srgbClr val="000000"/>
                </a:solidFill>
                <a:latin typeface="Arial Narrow"/>
              </a:rPr>
              <a:t>Michael Janik</a:t>
            </a:r>
            <a:r>
              <a:rPr lang="en-US" sz="2400" kern="0" dirty="0">
                <a:solidFill>
                  <a:srgbClr val="000000"/>
                </a:solidFill>
                <a:latin typeface="Arial Narrow"/>
              </a:rPr>
              <a:t> </a:t>
            </a:r>
            <a:endParaRPr lang="en-US" sz="1800" kern="0" baseline="30000" dirty="0">
              <a:solidFill>
                <a:srgbClr val="000000"/>
              </a:solidFill>
              <a:latin typeface="Arial Narrow"/>
            </a:endParaRPr>
          </a:p>
          <a:p>
            <a:pPr marL="0" indent="0" algn="ctr" eaLnBrk="1" hangingPunct="1">
              <a:buFont typeface="Arial" pitchFamily="34" charset="0"/>
              <a:buNone/>
              <a:defRPr/>
            </a:pPr>
            <a:r>
              <a:rPr lang="en-US" kern="0" dirty="0">
                <a:solidFill>
                  <a:srgbClr val="000000"/>
                </a:solidFill>
                <a:latin typeface="Arial Narrow"/>
              </a:rPr>
              <a:t>Department of Chemical Engineering, Pennsylvania State University</a:t>
            </a:r>
            <a:endParaRPr lang="en-US" sz="2400" kern="0" dirty="0">
              <a:solidFill>
                <a:srgbClr val="000000"/>
              </a:solidFill>
              <a:latin typeface="Arial Narrow"/>
            </a:endParaRPr>
          </a:p>
          <a:p>
            <a:pPr marL="0" indent="0" algn="ctr" eaLnBrk="1" hangingPunct="1">
              <a:buFont typeface="Arial" pitchFamily="34" charset="0"/>
              <a:buNone/>
              <a:defRPr/>
            </a:pPr>
            <a:r>
              <a:rPr lang="en-US" sz="2400" kern="0" baseline="30000" dirty="0">
                <a:solidFill>
                  <a:srgbClr val="000000"/>
                </a:solidFill>
                <a:latin typeface="Arial Narrow"/>
              </a:rPr>
              <a:t>mjanik@psu.edu</a:t>
            </a:r>
            <a:endParaRPr lang="en-US" sz="2400" kern="0" dirty="0">
              <a:solidFill>
                <a:srgbClr val="000000"/>
              </a:solidFill>
              <a:latin typeface="Arial Narro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3497" y="6127646"/>
            <a:ext cx="323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Mississippi State University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June 15,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46887"/>
            <a:ext cx="3573303" cy="3211231"/>
          </a:xfrm>
          <a:prstGeom prst="rect">
            <a:avLst/>
          </a:prstGeom>
        </p:spPr>
      </p:pic>
      <p:pic>
        <p:nvPicPr>
          <p:cNvPr id="50" name="Picture 2" descr="unres_001_bla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19434" r="15559" b="22038"/>
          <a:stretch/>
        </p:blipFill>
        <p:spPr bwMode="auto">
          <a:xfrm>
            <a:off x="6345761" y="2686667"/>
            <a:ext cx="2633780" cy="221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061" y="2686667"/>
            <a:ext cx="1690678" cy="914400"/>
          </a:xfrm>
          <a:prstGeom prst="rect">
            <a:avLst/>
          </a:prstGeom>
        </p:spPr>
      </p:pic>
      <p:pic>
        <p:nvPicPr>
          <p:cNvPr id="52" name="Picture 7" descr="Aq  O2 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18"/>
          <a:stretch>
            <a:fillRect/>
          </a:stretch>
        </p:blipFill>
        <p:spPr bwMode="auto">
          <a:xfrm>
            <a:off x="4371975" y="3717515"/>
            <a:ext cx="1901825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830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hemed.chem.purdue.edu/genchem/topicreview/bp/ch8/graphics/fig8_3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58" y="520847"/>
            <a:ext cx="7202790" cy="551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78704" y="240986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29053" y="240986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0096" y="1764542"/>
            <a:ext cx="60465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64211" y="1739325"/>
            <a:ext cx="60465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4594" y="4640407"/>
            <a:ext cx="5854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59090" y="5468384"/>
            <a:ext cx="59824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</a:t>
            </a:r>
            <a:r>
              <a:rPr lang="en-US" sz="2400" baseline="-25000" dirty="0">
                <a:sym typeface="Symbol" panose="05050102010706020507" pitchFamily="18" charset="2"/>
              </a:rPr>
              <a:t>2s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279922" y="4035386"/>
            <a:ext cx="7184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</a:t>
            </a:r>
            <a:r>
              <a:rPr lang="en-US" sz="2400" baseline="-25000" dirty="0">
                <a:sym typeface="Symbol" panose="05050102010706020507" pitchFamily="18" charset="2"/>
              </a:rPr>
              <a:t>2s</a:t>
            </a:r>
            <a:r>
              <a:rPr lang="en-US" sz="2400" dirty="0">
                <a:sym typeface="Symbol" panose="05050102010706020507" pitchFamily="18" charset="2"/>
              </a:rPr>
              <a:t>*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673210" y="4680974"/>
            <a:ext cx="5854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41548" y="3260230"/>
            <a:ext cx="609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</a:t>
            </a:r>
            <a:r>
              <a:rPr lang="en-US" sz="2400" baseline="-25000" dirty="0">
                <a:sym typeface="Symbol" panose="05050102010706020507" pitchFamily="18" charset="2"/>
              </a:rPr>
              <a:t>2p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42643" y="373400"/>
            <a:ext cx="7296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</a:t>
            </a:r>
            <a:r>
              <a:rPr lang="en-US" sz="2400" baseline="-25000" dirty="0">
                <a:sym typeface="Symbol" panose="05050102010706020507" pitchFamily="18" charset="2"/>
              </a:rPr>
              <a:t>2p</a:t>
            </a:r>
            <a:r>
              <a:rPr lang="en-US" sz="2400" dirty="0">
                <a:sym typeface="Symbol" panose="05050102010706020507" pitchFamily="18" charset="2"/>
              </a:rPr>
              <a:t>*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41788" y="2539616"/>
            <a:ext cx="4667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</a:t>
            </a:r>
            <a:r>
              <a:rPr lang="en-US" sz="2400" baseline="-25000" dirty="0">
                <a:sym typeface="Symbol" panose="05050102010706020507" pitchFamily="18" charset="2"/>
              </a:rPr>
              <a:t>x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705981" y="2553869"/>
            <a:ext cx="4667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</a:t>
            </a:r>
            <a:r>
              <a:rPr lang="en-US" sz="2400" baseline="-25000" dirty="0">
                <a:sym typeface="Symbol" panose="05050102010706020507" pitchFamily="18" charset="2"/>
              </a:rPr>
              <a:t>y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988933" y="1100039"/>
            <a:ext cx="5870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</a:t>
            </a:r>
            <a:r>
              <a:rPr lang="en-US" sz="2400" baseline="-25000" dirty="0">
                <a:sym typeface="Symbol" panose="05050102010706020507" pitchFamily="18" charset="2"/>
              </a:rPr>
              <a:t>x</a:t>
            </a:r>
            <a:r>
              <a:rPr lang="en-US" sz="2400" dirty="0">
                <a:sym typeface="Symbol" panose="05050102010706020507" pitchFamily="18" charset="2"/>
              </a:rPr>
              <a:t>*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647871" y="1101136"/>
            <a:ext cx="5870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</a:t>
            </a:r>
            <a:r>
              <a:rPr lang="en-US" sz="2400" baseline="-25000" dirty="0">
                <a:sym typeface="Symbol" panose="05050102010706020507" pitchFamily="18" charset="2"/>
              </a:rPr>
              <a:t>y</a:t>
            </a:r>
            <a:r>
              <a:rPr lang="en-US" sz="2400" dirty="0">
                <a:sym typeface="Symbol" panose="05050102010706020507" pitchFamily="18" charset="2"/>
              </a:rPr>
              <a:t>*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3068235" y="887210"/>
            <a:ext cx="783920" cy="286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35106" y="662788"/>
            <a:ext cx="799549" cy="286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69371" y="4354911"/>
            <a:ext cx="1631754" cy="1742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48294" y="4454683"/>
            <a:ext cx="1789329" cy="1742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01125" y="467470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</a:t>
            </a:r>
            <a:r>
              <a:rPr lang="en-US" sz="4000" baseline="-25000" dirty="0"/>
              <a:t>2</a:t>
            </a:r>
            <a:endParaRPr lang="en-US" sz="4000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026072" y="828881"/>
            <a:ext cx="1236742" cy="1460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065542" y="1579917"/>
            <a:ext cx="816820" cy="702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4870221" y="844230"/>
            <a:ext cx="1155609" cy="1471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93661" y="1588687"/>
            <a:ext cx="832169" cy="720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181600" y="2302446"/>
            <a:ext cx="870544" cy="72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820884" y="2289289"/>
            <a:ext cx="1237838" cy="1479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835137" y="4525951"/>
            <a:ext cx="1815643" cy="69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842812" y="5210106"/>
            <a:ext cx="1847438" cy="73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67775" y="5225456"/>
            <a:ext cx="1648990" cy="741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535980" y="4512794"/>
            <a:ext cx="1680785" cy="713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066639" y="2283808"/>
            <a:ext cx="1143548" cy="1439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3092952" y="2250915"/>
            <a:ext cx="781736" cy="7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0" y="0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Molecular orbital diagram of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endParaRPr lang="en-US" sz="3600" dirty="0">
              <a:solidFill>
                <a:srgbClr val="2D2DB9"/>
              </a:solidFill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077" y="5935416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O—O bond distance 1.23 Å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O</a:t>
            </a:r>
            <a:r>
              <a:rPr lang="en-US" b="0" baseline="-25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b="0" dirty="0">
                <a:solidFill>
                  <a:prstClr val="black"/>
                </a:solidFill>
                <a:latin typeface="Calibri"/>
              </a:rPr>
              <a:t> energy from VASP    -9.82 eV			Bond energy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O energy from VASP     -1.84 eV		E(O</a:t>
            </a:r>
            <a:r>
              <a:rPr lang="en-US" b="0" baseline="-25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b="0" dirty="0">
                <a:solidFill>
                  <a:prstClr val="black"/>
                </a:solidFill>
                <a:latin typeface="Calibri"/>
              </a:rPr>
              <a:t>)-2E(O) = -6.15 eV = -593 kJ/</a:t>
            </a:r>
            <a:r>
              <a:rPr lang="en-US" b="0" dirty="0" err="1">
                <a:solidFill>
                  <a:prstClr val="black"/>
                </a:solidFill>
                <a:latin typeface="Calibri"/>
              </a:rPr>
              <a:t>mol</a:t>
            </a:r>
            <a:endParaRPr lang="en-US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391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hemed.chem.purdue.edu/genchem/topicreview/bp/ch8/graphics/fig8_3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58" y="520847"/>
            <a:ext cx="7202790" cy="551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78704" y="240986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29053" y="240986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0096" y="1764542"/>
            <a:ext cx="60465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64211" y="1739325"/>
            <a:ext cx="60465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4594" y="4640407"/>
            <a:ext cx="5854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59090" y="5468384"/>
            <a:ext cx="59824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</a:t>
            </a:r>
            <a:r>
              <a:rPr lang="en-US" sz="2400" baseline="-25000" dirty="0">
                <a:sym typeface="Symbol" panose="05050102010706020507" pitchFamily="18" charset="2"/>
              </a:rPr>
              <a:t>2s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279922" y="4035386"/>
            <a:ext cx="7184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</a:t>
            </a:r>
            <a:r>
              <a:rPr lang="en-US" sz="2400" baseline="-25000" dirty="0">
                <a:sym typeface="Symbol" panose="05050102010706020507" pitchFamily="18" charset="2"/>
              </a:rPr>
              <a:t>2s</a:t>
            </a:r>
            <a:r>
              <a:rPr lang="en-US" sz="2400" dirty="0">
                <a:sym typeface="Symbol" panose="05050102010706020507" pitchFamily="18" charset="2"/>
              </a:rPr>
              <a:t>*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673210" y="4680974"/>
            <a:ext cx="5854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41548" y="3260230"/>
            <a:ext cx="6094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</a:t>
            </a:r>
            <a:r>
              <a:rPr lang="en-US" sz="2400" baseline="-25000" dirty="0">
                <a:sym typeface="Symbol" panose="05050102010706020507" pitchFamily="18" charset="2"/>
              </a:rPr>
              <a:t>2p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42643" y="373400"/>
            <a:ext cx="7296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</a:t>
            </a:r>
            <a:r>
              <a:rPr lang="en-US" sz="2400" baseline="-25000" dirty="0">
                <a:sym typeface="Symbol" panose="05050102010706020507" pitchFamily="18" charset="2"/>
              </a:rPr>
              <a:t>2p</a:t>
            </a:r>
            <a:r>
              <a:rPr lang="en-US" sz="2400" dirty="0">
                <a:sym typeface="Symbol" panose="05050102010706020507" pitchFamily="18" charset="2"/>
              </a:rPr>
              <a:t>*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41788" y="2539616"/>
            <a:ext cx="4667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</a:t>
            </a:r>
            <a:r>
              <a:rPr lang="en-US" sz="2400" baseline="-25000" dirty="0">
                <a:sym typeface="Symbol" panose="05050102010706020507" pitchFamily="18" charset="2"/>
              </a:rPr>
              <a:t>x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705981" y="2553869"/>
            <a:ext cx="4667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</a:t>
            </a:r>
            <a:r>
              <a:rPr lang="en-US" sz="2400" baseline="-25000" dirty="0">
                <a:sym typeface="Symbol" panose="05050102010706020507" pitchFamily="18" charset="2"/>
              </a:rPr>
              <a:t>y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988933" y="1100039"/>
            <a:ext cx="5870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</a:t>
            </a:r>
            <a:r>
              <a:rPr lang="en-US" sz="2400" baseline="-25000" dirty="0">
                <a:sym typeface="Symbol" panose="05050102010706020507" pitchFamily="18" charset="2"/>
              </a:rPr>
              <a:t>x</a:t>
            </a:r>
            <a:r>
              <a:rPr lang="en-US" sz="2400" dirty="0">
                <a:sym typeface="Symbol" panose="05050102010706020507" pitchFamily="18" charset="2"/>
              </a:rPr>
              <a:t>*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647871" y="1101136"/>
            <a:ext cx="5870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</a:t>
            </a:r>
            <a:r>
              <a:rPr lang="en-US" sz="2400" baseline="-25000" dirty="0">
                <a:sym typeface="Symbol" panose="05050102010706020507" pitchFamily="18" charset="2"/>
              </a:rPr>
              <a:t>y</a:t>
            </a:r>
            <a:r>
              <a:rPr lang="en-US" sz="2400" dirty="0">
                <a:sym typeface="Symbol" panose="05050102010706020507" pitchFamily="18" charset="2"/>
              </a:rPr>
              <a:t>*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3068235" y="887210"/>
            <a:ext cx="783920" cy="286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35106" y="662788"/>
            <a:ext cx="799549" cy="286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69371" y="4354911"/>
            <a:ext cx="1631754" cy="1742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48294" y="4454683"/>
            <a:ext cx="1789329" cy="1742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01125" y="467470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</a:t>
            </a:r>
            <a:r>
              <a:rPr lang="en-US" sz="4000" baseline="-25000" dirty="0"/>
              <a:t>2</a:t>
            </a:r>
            <a:endParaRPr lang="en-US" sz="4000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026072" y="828881"/>
            <a:ext cx="1236742" cy="1460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065542" y="1579917"/>
            <a:ext cx="816820" cy="702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4870221" y="844230"/>
            <a:ext cx="1155609" cy="1471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93661" y="1588687"/>
            <a:ext cx="832169" cy="720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181600" y="2302446"/>
            <a:ext cx="870544" cy="72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820884" y="2289289"/>
            <a:ext cx="1237838" cy="1479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835137" y="4525951"/>
            <a:ext cx="1815643" cy="69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842812" y="5210106"/>
            <a:ext cx="1847438" cy="73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67775" y="5225456"/>
            <a:ext cx="1648990" cy="741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535980" y="4512794"/>
            <a:ext cx="1680785" cy="713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066639" y="2283808"/>
            <a:ext cx="1143548" cy="1439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3092952" y="2250915"/>
            <a:ext cx="781736" cy="7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6" r="18289"/>
          <a:stretch/>
        </p:blipFill>
        <p:spPr>
          <a:xfrm>
            <a:off x="2769951" y="974213"/>
            <a:ext cx="106570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2" r="19681"/>
          <a:stretch/>
        </p:blipFill>
        <p:spPr>
          <a:xfrm>
            <a:off x="2881018" y="2503087"/>
            <a:ext cx="967027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2" t="12813" r="14467" b="14911"/>
          <a:stretch/>
        </p:blipFill>
        <p:spPr>
          <a:xfrm>
            <a:off x="2789249" y="3532610"/>
            <a:ext cx="1223585" cy="684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9301" r="24096" b="10592"/>
          <a:stretch/>
        </p:blipFill>
        <p:spPr>
          <a:xfrm>
            <a:off x="3355339" y="5460086"/>
            <a:ext cx="743361" cy="631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0" t="12891" r="16264" b="11927"/>
          <a:stretch/>
        </p:blipFill>
        <p:spPr>
          <a:xfrm>
            <a:off x="5085118" y="4065462"/>
            <a:ext cx="888086" cy="546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7" t="13921" r="21419" b="12698"/>
          <a:stretch/>
        </p:blipFill>
        <p:spPr>
          <a:xfrm>
            <a:off x="5328157" y="2650814"/>
            <a:ext cx="993341" cy="670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14485" r="14002" b="14292"/>
          <a:stretch/>
        </p:blipFill>
        <p:spPr>
          <a:xfrm>
            <a:off x="5346974" y="1064349"/>
            <a:ext cx="1177538" cy="651264"/>
          </a:xfrm>
          <a:prstGeom prst="rect">
            <a:avLst/>
          </a:prstGeom>
        </p:spPr>
      </p:pic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0" y="0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Molecular orbital diagram of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endParaRPr lang="en-US" sz="3600" dirty="0">
              <a:solidFill>
                <a:srgbClr val="2D2DB9"/>
              </a:solidFill>
              <a:latin typeface="Times New Roman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3B120-1100-0050-BB49-38271672C6E4}"/>
              </a:ext>
            </a:extLst>
          </p:cNvPr>
          <p:cNvSpPr txBox="1"/>
          <p:nvPr/>
        </p:nvSpPr>
        <p:spPr>
          <a:xfrm>
            <a:off x="139077" y="5935416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O—O bond distance 1.23 Å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O</a:t>
            </a:r>
            <a:r>
              <a:rPr lang="en-US" b="0" baseline="-25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b="0" dirty="0">
                <a:solidFill>
                  <a:prstClr val="black"/>
                </a:solidFill>
                <a:latin typeface="Calibri"/>
              </a:rPr>
              <a:t> energy from VASP    -9.82 eV			Bond energy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O energy from VASP     -1.84 eV		E(O</a:t>
            </a:r>
            <a:r>
              <a:rPr lang="en-US" b="0" baseline="-25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b="0" dirty="0">
                <a:solidFill>
                  <a:prstClr val="black"/>
                </a:solidFill>
                <a:latin typeface="Calibri"/>
              </a:rPr>
              <a:t>)-2E(O) = -6.15 eV = -593 kJ/</a:t>
            </a:r>
            <a:r>
              <a:rPr lang="en-US" b="0" dirty="0" err="1">
                <a:solidFill>
                  <a:prstClr val="black"/>
                </a:solidFill>
                <a:latin typeface="Calibri"/>
              </a:rPr>
              <a:t>mol</a:t>
            </a:r>
            <a:endParaRPr lang="en-US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8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1439" y="6198552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Ground state (lowest energy electron occupation of orbitals) is a triplet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2 unpaired electrons in </a:t>
            </a:r>
            <a:r>
              <a:rPr lang="en-US" b="0" dirty="0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* orbitals.		</a:t>
            </a:r>
            <a:endParaRPr lang="en-US" b="0" dirty="0">
              <a:solidFill>
                <a:prstClr val="black"/>
              </a:solidFill>
              <a:latin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			</a:t>
            </a:r>
          </a:p>
        </p:txBody>
      </p:sp>
      <p:pic>
        <p:nvPicPr>
          <p:cNvPr id="5" name="Picture 2" descr="http://chemed.chem.purdue.edu/genchem/topicreview/bp/ch8/graphics/fig8_3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58" y="520847"/>
            <a:ext cx="7202790" cy="551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78704" y="240986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29053" y="240986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0096" y="1764542"/>
            <a:ext cx="60465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64211" y="1739325"/>
            <a:ext cx="60465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4594" y="4640407"/>
            <a:ext cx="5854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59090" y="5468384"/>
            <a:ext cx="5565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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673210" y="4680974"/>
            <a:ext cx="5854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2s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42643" y="373400"/>
            <a:ext cx="7793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       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3068235" y="887210"/>
            <a:ext cx="783920" cy="286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35106" y="662788"/>
            <a:ext cx="799549" cy="286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69371" y="4354911"/>
            <a:ext cx="1631754" cy="1742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35137" y="4455665"/>
            <a:ext cx="1789329" cy="1742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01125" y="467470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</a:t>
            </a:r>
            <a:r>
              <a:rPr lang="en-US" sz="4000" baseline="-25000" dirty="0"/>
              <a:t>2</a:t>
            </a:r>
            <a:endParaRPr lang="en-US" sz="4000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026072" y="828881"/>
            <a:ext cx="1236742" cy="1460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065542" y="1579917"/>
            <a:ext cx="816820" cy="702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181600" y="2302446"/>
            <a:ext cx="870544" cy="72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820884" y="2289289"/>
            <a:ext cx="1237838" cy="1479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835137" y="4525951"/>
            <a:ext cx="1815643" cy="69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842812" y="5210106"/>
            <a:ext cx="1847438" cy="73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67775" y="5225456"/>
            <a:ext cx="1648990" cy="741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535980" y="4512794"/>
            <a:ext cx="1680785" cy="713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066639" y="2283808"/>
            <a:ext cx="1143548" cy="1439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3092952" y="2250915"/>
            <a:ext cx="781736" cy="7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6" r="18289"/>
          <a:stretch/>
        </p:blipFill>
        <p:spPr>
          <a:xfrm>
            <a:off x="2769951" y="974213"/>
            <a:ext cx="106570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2" r="19681"/>
          <a:stretch/>
        </p:blipFill>
        <p:spPr>
          <a:xfrm>
            <a:off x="2881018" y="2503087"/>
            <a:ext cx="967027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2" t="12813" r="14467" b="14911"/>
          <a:stretch/>
        </p:blipFill>
        <p:spPr>
          <a:xfrm>
            <a:off x="2789249" y="3532610"/>
            <a:ext cx="1223585" cy="684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9301" r="24096" b="10592"/>
          <a:stretch/>
        </p:blipFill>
        <p:spPr>
          <a:xfrm>
            <a:off x="3355339" y="5460086"/>
            <a:ext cx="743361" cy="631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0" t="12891" r="16264" b="11927"/>
          <a:stretch/>
        </p:blipFill>
        <p:spPr>
          <a:xfrm>
            <a:off x="5085118" y="4065462"/>
            <a:ext cx="888086" cy="546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7" t="13921" r="21419" b="12698"/>
          <a:stretch/>
        </p:blipFill>
        <p:spPr>
          <a:xfrm>
            <a:off x="5328157" y="2650814"/>
            <a:ext cx="993341" cy="670998"/>
          </a:xfrm>
          <a:prstGeom prst="rect">
            <a:avLst/>
          </a:prstGeom>
        </p:spPr>
      </p:pic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0" y="0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Molecular orbital diagram of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endParaRPr lang="en-US" sz="3600" dirty="0">
              <a:solidFill>
                <a:srgbClr val="2D2DB9"/>
              </a:solidFill>
              <a:latin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54892" y="2535506"/>
            <a:ext cx="5565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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3984989" y="2536602"/>
            <a:ext cx="5565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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4275536" y="3281060"/>
            <a:ext cx="5565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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4289790" y="4005783"/>
            <a:ext cx="5565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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4069413" y="1088255"/>
            <a:ext cx="3706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4840185" y="1102508"/>
            <a:ext cx="3706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</a:t>
            </a:r>
            <a:endParaRPr lang="en-US" sz="24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193661" y="1588687"/>
            <a:ext cx="832169" cy="720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14485" r="14002" b="14292"/>
          <a:stretch/>
        </p:blipFill>
        <p:spPr>
          <a:xfrm>
            <a:off x="5346974" y="1064349"/>
            <a:ext cx="1177538" cy="65126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 flipV="1">
            <a:off x="4870221" y="844230"/>
            <a:ext cx="1155609" cy="1471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8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-73571" y="1036973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Now I want to put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 on a surface and calculate the energy change to adsorb it.</a:t>
            </a:r>
          </a:p>
          <a:p>
            <a:pPr algn="ctr"/>
            <a:endParaRPr lang="en-US" sz="3600" dirty="0">
              <a:solidFill>
                <a:srgbClr val="2D2DB9"/>
              </a:solidFill>
              <a:latin typeface="Times New Roman" pitchFamily="18" charset="0"/>
            </a:endParaRPr>
          </a:p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What DFT calculations do I need to run?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9C730-43AE-997B-D813-FB03095C23E9}"/>
              </a:ext>
            </a:extLst>
          </p:cNvPr>
          <p:cNvSpPr txBox="1"/>
          <p:nvPr/>
        </p:nvSpPr>
        <p:spPr>
          <a:xfrm>
            <a:off x="541176" y="292981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131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-73571" y="1036973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Now I want to put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 on a surface and calculate the energy change to adsorb it.</a:t>
            </a:r>
          </a:p>
          <a:p>
            <a:pPr algn="ctr"/>
            <a:endParaRPr lang="en-US" sz="3600" dirty="0">
              <a:solidFill>
                <a:srgbClr val="2D2DB9"/>
              </a:solidFill>
              <a:latin typeface="Times New Roman" pitchFamily="18" charset="0"/>
            </a:endParaRPr>
          </a:p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What DFT calculations do I need to run?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E582D-C317-DF5E-8CA9-4191FAEC8FE7}"/>
              </a:ext>
            </a:extLst>
          </p:cNvPr>
          <p:cNvSpPr txBox="1"/>
          <p:nvPr/>
        </p:nvSpPr>
        <p:spPr>
          <a:xfrm>
            <a:off x="541176" y="2929812"/>
            <a:ext cx="60676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O2(gas) + surface </a:t>
            </a:r>
            <a:r>
              <a:rPr lang="en-US" dirty="0">
                <a:sym typeface="Wingdings" panose="05000000000000000000" pitchFamily="2" charset="2"/>
              </a:rPr>
              <a:t> O2 on the surface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ads</a:t>
            </a:r>
            <a:r>
              <a:rPr lang="en-US" dirty="0">
                <a:sym typeface="Symbol" panose="05050102010706020507" pitchFamily="18" charset="2"/>
              </a:rPr>
              <a:t> = E</a:t>
            </a:r>
            <a:r>
              <a:rPr lang="en-US" baseline="-25000" dirty="0">
                <a:sym typeface="Symbol" panose="05050102010706020507" pitchFamily="18" charset="2"/>
              </a:rPr>
              <a:t>O2 on surface</a:t>
            </a:r>
            <a:r>
              <a:rPr lang="en-US" dirty="0">
                <a:sym typeface="Symbol" panose="05050102010706020507" pitchFamily="18" charset="2"/>
              </a:rPr>
              <a:t> – E</a:t>
            </a:r>
            <a:r>
              <a:rPr lang="en-US" baseline="-25000" dirty="0">
                <a:sym typeface="Symbol" panose="05050102010706020507" pitchFamily="18" charset="2"/>
              </a:rPr>
              <a:t>O2 in gas phase</a:t>
            </a:r>
            <a:r>
              <a:rPr lang="en-US" dirty="0">
                <a:sym typeface="Symbol" panose="05050102010706020507" pitchFamily="18" charset="2"/>
              </a:rPr>
              <a:t> – </a:t>
            </a:r>
            <a:r>
              <a:rPr lang="en-US" dirty="0" err="1">
                <a:sym typeface="Symbol" panose="05050102010706020507" pitchFamily="18" charset="2"/>
              </a:rPr>
              <a:t>E</a:t>
            </a:r>
            <a:r>
              <a:rPr lang="en-US" baseline="-25000" dirty="0" err="1">
                <a:sym typeface="Symbol" panose="05050102010706020507" pitchFamily="18" charset="2"/>
              </a:rPr>
              <a:t>surface</a:t>
            </a:r>
            <a:r>
              <a:rPr lang="en-US" baseline="-25000" dirty="0">
                <a:sym typeface="Symbol" panose="05050102010706020507" pitchFamily="18" charset="2"/>
              </a:rPr>
              <a:t> with nothing on it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DFT calculations</a:t>
            </a:r>
          </a:p>
          <a:p>
            <a:r>
              <a:rPr lang="en-US" dirty="0">
                <a:sym typeface="Wingdings" panose="05000000000000000000" pitchFamily="2" charset="2"/>
              </a:rPr>
              <a:t>O2 gas</a:t>
            </a:r>
          </a:p>
          <a:p>
            <a:r>
              <a:rPr lang="en-US" dirty="0">
                <a:sym typeface="Wingdings" panose="05000000000000000000" pitchFamily="2" charset="2"/>
              </a:rPr>
              <a:t>Surface (*)</a:t>
            </a:r>
          </a:p>
          <a:p>
            <a:r>
              <a:rPr lang="en-US" dirty="0">
                <a:sym typeface="Wingdings" panose="05000000000000000000" pitchFamily="2" charset="2"/>
              </a:rPr>
              <a:t>O2 on surface (O2*)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O2 + *  O2*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5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-73571" y="1036973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Woody will show you how to build (cut) a surface later today, and how to put an adsorbate on that surface.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E582D-C317-DF5E-8CA9-4191FAEC8FE7}"/>
              </a:ext>
            </a:extLst>
          </p:cNvPr>
          <p:cNvSpPr txBox="1"/>
          <p:nvPr/>
        </p:nvSpPr>
        <p:spPr>
          <a:xfrm>
            <a:off x="298581" y="2640563"/>
            <a:ext cx="8453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take a look at O2 on a surface.</a:t>
            </a:r>
          </a:p>
          <a:p>
            <a:r>
              <a:rPr lang="en-US" dirty="0"/>
              <a:t>Choices – how many layers?</a:t>
            </a:r>
          </a:p>
          <a:p>
            <a:r>
              <a:rPr lang="en-US" dirty="0"/>
              <a:t>What is frozen?</a:t>
            </a:r>
          </a:p>
          <a:p>
            <a:r>
              <a:rPr lang="en-US" dirty="0"/>
              <a:t>What is my supercell size (I am showing you a 3x3 surface cell – 9 Pt atoms per layer).  Surface cell size dictates “fractional coverage”</a:t>
            </a:r>
          </a:p>
        </p:txBody>
      </p:sp>
    </p:spTree>
    <p:extLst>
      <p:ext uri="{BB962C8B-B14F-4D97-AF65-F5344CB8AC3E}">
        <p14:creationId xmlns:p14="http://schemas.microsoft.com/office/powerpoint/2010/main" val="153711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 flipH="1">
            <a:off x="851905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754164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19735" y="309186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 on metal surface – bonding is between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 </a:t>
            </a:r>
            <a:r>
              <a:rPr lang="en-US" sz="3600" i="1" dirty="0">
                <a:solidFill>
                  <a:srgbClr val="2D2DB9"/>
                </a:solidFill>
                <a:latin typeface="Times New Roman" pitchFamily="18" charset="0"/>
                <a:sym typeface="Symbol" panose="05050102010706020507" pitchFamily="18" charset="2"/>
              </a:rPr>
              <a:t>*</a:t>
            </a:r>
            <a:r>
              <a:rPr lang="en-US" sz="3600" dirty="0">
                <a:solidFill>
                  <a:srgbClr val="2D2DB9"/>
                </a:solidFill>
                <a:latin typeface="Times New Roman" pitchFamily="18" charset="0"/>
                <a:sym typeface="Symbol" panose="05050102010706020507" pitchFamily="18" charset="2"/>
              </a:rPr>
              <a:t> orbital and metal </a:t>
            </a:r>
            <a:r>
              <a:rPr lang="en-US" sz="3600" i="1" dirty="0">
                <a:solidFill>
                  <a:srgbClr val="2D2DB9"/>
                </a:solidFill>
                <a:latin typeface="Times New Roman" pitchFamily="18" charset="0"/>
                <a:sym typeface="Symbol" panose="05050102010706020507" pitchFamily="18" charset="2"/>
              </a:rPr>
              <a:t>d</a:t>
            </a:r>
            <a:r>
              <a:rPr lang="en-US" sz="3600" dirty="0">
                <a:solidFill>
                  <a:srgbClr val="2D2DB9"/>
                </a:solidFill>
                <a:latin typeface="Times New Roman" pitchFamily="18" charset="0"/>
                <a:sym typeface="Symbol" panose="05050102010706020507" pitchFamily="18" charset="2"/>
              </a:rPr>
              <a:t> orbitals</a:t>
            </a:r>
            <a:endParaRPr lang="en-US" sz="3600" dirty="0">
              <a:solidFill>
                <a:srgbClr val="2D2DB9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6" r="18289" b="11402"/>
          <a:stretch/>
        </p:blipFill>
        <p:spPr>
          <a:xfrm>
            <a:off x="891375" y="1606087"/>
            <a:ext cx="2209658" cy="1679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781" t="2177" r="17285" b="9165"/>
          <a:stretch/>
        </p:blipFill>
        <p:spPr>
          <a:xfrm flipV="1">
            <a:off x="976740" y="3285855"/>
            <a:ext cx="2038928" cy="1600583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414360" y="2386765"/>
            <a:ext cx="368391" cy="3301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51" name="Oval 50"/>
          <p:cNvSpPr/>
          <p:nvPr/>
        </p:nvSpPr>
        <p:spPr>
          <a:xfrm>
            <a:off x="2178552" y="2387862"/>
            <a:ext cx="368391" cy="3301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15764" y="4025991"/>
            <a:ext cx="3697070" cy="197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808719" y="3864461"/>
            <a:ext cx="381895" cy="38415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4705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47105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699505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906564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058964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211364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363764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3516164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3668564" y="4086146"/>
            <a:ext cx="322342" cy="55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96236" y="191447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i="1" dirty="0">
                <a:sym typeface="Symbol" panose="05050102010706020507" pitchFamily="18" charset="2"/>
              </a:rPr>
              <a:t></a:t>
            </a:r>
            <a:r>
              <a:rPr lang="en-US" i="1" baseline="30000" dirty="0">
                <a:sym typeface="Symbol" panose="05050102010706020507" pitchFamily="18" charset="2"/>
              </a:rPr>
              <a:t>*</a:t>
            </a:r>
            <a:endParaRPr lang="en-US" i="1" dirty="0"/>
          </a:p>
        </p:txBody>
      </p:sp>
      <p:sp>
        <p:nvSpPr>
          <p:cNvPr id="67" name="TextBox 66"/>
          <p:cNvSpPr txBox="1"/>
          <p:nvPr/>
        </p:nvSpPr>
        <p:spPr>
          <a:xfrm>
            <a:off x="6783445" y="177069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</a:t>
            </a:r>
            <a:r>
              <a:rPr lang="en-US" i="1" dirty="0" err="1"/>
              <a:t>d</a:t>
            </a:r>
            <a:r>
              <a:rPr lang="en-US" i="1" baseline="-25000" dirty="0" err="1"/>
              <a:t>xz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4247594" y="2551825"/>
            <a:ext cx="47385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i="1" dirty="0">
                <a:sym typeface="Symbol" panose="05050102010706020507" pitchFamily="18" charset="2"/>
              </a:rPr>
              <a:t></a:t>
            </a:r>
            <a:r>
              <a:rPr lang="en-US" i="1" baseline="30000" dirty="0">
                <a:sym typeface="Symbol" panose="05050102010706020507" pitchFamily="18" charset="2"/>
              </a:rPr>
              <a:t>*</a:t>
            </a:r>
            <a:r>
              <a:rPr lang="en-US" dirty="0">
                <a:sym typeface="Symbol" panose="05050102010706020507" pitchFamily="18" charset="2"/>
              </a:rPr>
              <a:t> and M </a:t>
            </a:r>
            <a:r>
              <a:rPr lang="en-US" i="1" dirty="0" err="1">
                <a:sym typeface="Symbol" panose="05050102010706020507" pitchFamily="18" charset="2"/>
              </a:rPr>
              <a:t>d</a:t>
            </a:r>
            <a:r>
              <a:rPr lang="en-US" i="1" baseline="-25000" dirty="0" err="1">
                <a:sym typeface="Symbol" panose="05050102010706020507" pitchFamily="18" charset="2"/>
              </a:rPr>
              <a:t>xz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form a bonding orbital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Occupation lowers energy – O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 has an exothermic adsorption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E(O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		=     -9.823 eV</a:t>
            </a:r>
          </a:p>
          <a:p>
            <a:r>
              <a:rPr lang="en-US" dirty="0">
                <a:sym typeface="Symbol" panose="05050102010706020507" pitchFamily="18" charset="2"/>
              </a:rPr>
              <a:t>E(Pt(111)) 	= -315.201 eV</a:t>
            </a:r>
          </a:p>
          <a:p>
            <a:r>
              <a:rPr lang="en-US" dirty="0">
                <a:sym typeface="Symbol" panose="05050102010706020507" pitchFamily="18" charset="2"/>
              </a:rPr>
              <a:t>E(O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 on Pt(111)) 	= -325.624 eV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Adsorption energy = -0.60 eV = 58 kJ/</a:t>
            </a:r>
            <a:r>
              <a:rPr lang="en-US" dirty="0" err="1">
                <a:sym typeface="Symbol" panose="05050102010706020507" pitchFamily="18" charset="2"/>
              </a:rPr>
              <a:t>mol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/>
              <a:t> 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4447010" y="1776173"/>
            <a:ext cx="756518" cy="6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790022" y="1776173"/>
            <a:ext cx="756518" cy="6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170636" y="1782751"/>
            <a:ext cx="460489" cy="473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6381066" y="1789329"/>
            <a:ext cx="421017" cy="499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46474" y="2283808"/>
            <a:ext cx="756518" cy="6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46474" y="1310201"/>
            <a:ext cx="756518" cy="6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196950" y="1323358"/>
            <a:ext cx="461586" cy="43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415053" y="1310201"/>
            <a:ext cx="373874" cy="47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386702" y="174453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i="1" dirty="0">
                <a:sym typeface="Symbol" panose="05050102010706020507" pitchFamily="18" charset="2"/>
              </a:rPr>
              <a:t></a:t>
            </a:r>
            <a:r>
              <a:rPr lang="en-US" i="1" baseline="30000" dirty="0">
                <a:sym typeface="Symbol" panose="05050102010706020507" pitchFamily="18" charset="2"/>
              </a:rPr>
              <a:t>*</a:t>
            </a:r>
            <a:endParaRPr lang="en-US" i="1" dirty="0"/>
          </a:p>
        </p:txBody>
      </p:sp>
      <p:sp>
        <p:nvSpPr>
          <p:cNvPr id="85" name="TextBox 84"/>
          <p:cNvSpPr txBox="1"/>
          <p:nvPr/>
        </p:nvSpPr>
        <p:spPr>
          <a:xfrm>
            <a:off x="3146676" y="365321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</a:t>
            </a:r>
            <a:r>
              <a:rPr lang="en-US" i="1" dirty="0" err="1"/>
              <a:t>d</a:t>
            </a:r>
            <a:r>
              <a:rPr lang="en-US" i="1" baseline="-25000" dirty="0" err="1"/>
              <a:t>xz</a:t>
            </a:r>
            <a:endParaRPr lang="en-US" i="1" dirty="0"/>
          </a:p>
        </p:txBody>
      </p:sp>
      <p:sp>
        <p:nvSpPr>
          <p:cNvPr id="86" name="TextBox 85"/>
          <p:cNvSpPr txBox="1"/>
          <p:nvPr/>
        </p:nvSpPr>
        <p:spPr>
          <a:xfrm>
            <a:off x="5745813" y="1791049"/>
            <a:ext cx="5565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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4595686" y="1265872"/>
            <a:ext cx="3706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6898132" y="1272450"/>
            <a:ext cx="3706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</a:t>
            </a:r>
            <a:endParaRPr lang="en-US" sz="2400" dirty="0"/>
          </a:p>
        </p:txBody>
      </p:sp>
      <p:sp>
        <p:nvSpPr>
          <p:cNvPr id="89" name="Rectangle 2"/>
          <p:cNvSpPr>
            <a:spLocks noChangeArrowheads="1"/>
          </p:cNvSpPr>
          <p:nvPr/>
        </p:nvSpPr>
        <p:spPr bwMode="auto">
          <a:xfrm>
            <a:off x="296331" y="5552569"/>
            <a:ext cx="8170092" cy="8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Donation of e</a:t>
            </a:r>
            <a:r>
              <a:rPr lang="en-US" sz="2400" baseline="3000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from M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</a:rPr>
              <a:t>d</a:t>
            </a:r>
            <a:r>
              <a:rPr lang="en-US" sz="2400" i="1" baseline="-25000" dirty="0" err="1">
                <a:solidFill>
                  <a:srgbClr val="FF0000"/>
                </a:solidFill>
                <a:latin typeface="Times New Roman" pitchFamily="18" charset="0"/>
              </a:rPr>
              <a:t>xz</a:t>
            </a:r>
            <a:r>
              <a:rPr lang="en-US" sz="2400" baseline="30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to O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* orbital weakens O—O bond, lowering bond dissociation barrier   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(O—O gas 1.23 Å, O—O on Pt(111) 1.37 Å)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1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19735" y="309186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Potential energy surface of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 activation on metals</a:t>
            </a:r>
          </a:p>
        </p:txBody>
      </p:sp>
      <p:sp>
        <p:nvSpPr>
          <p:cNvPr id="89" name="Rectangle 2"/>
          <p:cNvSpPr>
            <a:spLocks noChangeArrowheads="1"/>
          </p:cNvSpPr>
          <p:nvPr/>
        </p:nvSpPr>
        <p:spPr bwMode="auto">
          <a:xfrm>
            <a:off x="552889" y="5677559"/>
            <a:ext cx="8170092" cy="8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We can connect the O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dissociation barrier and resultant rate to the extent of electron donation to the O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* orbital</a:t>
            </a: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71083" y="1299844"/>
            <a:ext cx="5985849" cy="4330384"/>
            <a:chOff x="4156139" y="1252347"/>
            <a:chExt cx="4916519" cy="4330384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H="1" flipV="1">
              <a:off x="4681728" y="1260220"/>
              <a:ext cx="0" cy="39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en-US" sz="1200" b="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V="1">
              <a:off x="4706240" y="5208208"/>
              <a:ext cx="41814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48783" y="1879409"/>
              <a:ext cx="533400" cy="1143000"/>
            </a:xfrm>
            <a:custGeom>
              <a:avLst/>
              <a:gdLst>
                <a:gd name="T0" fmla="*/ 0 w 336"/>
                <a:gd name="T1" fmla="*/ 1814512500 h 720"/>
                <a:gd name="T2" fmla="*/ 846772500 w 336"/>
                <a:gd name="T3" fmla="*/ 0 h 7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6" h="720">
                  <a:moveTo>
                    <a:pt x="0" y="720"/>
                  </a:moveTo>
                  <a:cubicBezTo>
                    <a:pt x="164" y="452"/>
                    <a:pt x="328" y="184"/>
                    <a:pt x="33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7575646" y="1879409"/>
              <a:ext cx="1497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dirty="0">
                  <a:solidFill>
                    <a:srgbClr val="000000"/>
                  </a:solidFill>
                  <a:cs typeface="Times New Roman" pitchFamily="18" charset="0"/>
                </a:rPr>
                <a:t>Catalyst 1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 rot="-5400000">
              <a:off x="3878326" y="3455291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b="0" dirty="0">
                  <a:solidFill>
                    <a:srgbClr val="000000"/>
                  </a:solidFill>
                  <a:cs typeface="Times New Roman" pitchFamily="18" charset="0"/>
                </a:rPr>
                <a:t>energy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639880" y="5125531"/>
              <a:ext cx="19510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b="0" dirty="0" err="1">
                  <a:solidFill>
                    <a:srgbClr val="000000"/>
                  </a:solidFill>
                  <a:cs typeface="Times New Roman" pitchFamily="18" charset="0"/>
                </a:rPr>
                <a:t>rxn</a:t>
              </a:r>
              <a:r>
                <a:rPr lang="en-US" sz="2400" b="0" dirty="0">
                  <a:solidFill>
                    <a:srgbClr val="000000"/>
                  </a:solidFill>
                  <a:cs typeface="Times New Roman" pitchFamily="18" charset="0"/>
                </a:rPr>
                <a:t> coordinate</a:t>
              </a: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893120" y="2928747"/>
              <a:ext cx="3657600" cy="609600"/>
            </a:xfrm>
            <a:custGeom>
              <a:avLst/>
              <a:gdLst>
                <a:gd name="T0" fmla="*/ 0 w 2304"/>
                <a:gd name="T1" fmla="*/ 0 h 384"/>
                <a:gd name="T2" fmla="*/ 846772500 w 2304"/>
                <a:gd name="T3" fmla="*/ 967740000 h 384"/>
                <a:gd name="T4" fmla="*/ 1935480000 w 2304"/>
                <a:gd name="T5" fmla="*/ 0 h 384"/>
                <a:gd name="T6" fmla="*/ 2147483647 w 2304"/>
                <a:gd name="T7" fmla="*/ 967740000 h 384"/>
                <a:gd name="T8" fmla="*/ 2147483647 w 2304"/>
                <a:gd name="T9" fmla="*/ 0 h 384"/>
                <a:gd name="T10" fmla="*/ 2147483647 w 2304"/>
                <a:gd name="T11" fmla="*/ 967740000 h 384"/>
                <a:gd name="T12" fmla="*/ 2147483647 w 2304"/>
                <a:gd name="T13" fmla="*/ 0 h 3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04" h="384">
                  <a:moveTo>
                    <a:pt x="0" y="0"/>
                  </a:moveTo>
                  <a:cubicBezTo>
                    <a:pt x="104" y="192"/>
                    <a:pt x="208" y="384"/>
                    <a:pt x="336" y="384"/>
                  </a:cubicBezTo>
                  <a:cubicBezTo>
                    <a:pt x="464" y="384"/>
                    <a:pt x="632" y="0"/>
                    <a:pt x="768" y="0"/>
                  </a:cubicBezTo>
                  <a:cubicBezTo>
                    <a:pt x="904" y="0"/>
                    <a:pt x="1024" y="384"/>
                    <a:pt x="1152" y="384"/>
                  </a:cubicBezTo>
                  <a:cubicBezTo>
                    <a:pt x="1280" y="384"/>
                    <a:pt x="1408" y="0"/>
                    <a:pt x="1536" y="0"/>
                  </a:cubicBezTo>
                  <a:cubicBezTo>
                    <a:pt x="1664" y="0"/>
                    <a:pt x="1792" y="384"/>
                    <a:pt x="1920" y="384"/>
                  </a:cubicBezTo>
                  <a:cubicBezTo>
                    <a:pt x="2048" y="384"/>
                    <a:pt x="2176" y="192"/>
                    <a:pt x="2304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4816920" y="1252347"/>
              <a:ext cx="3657600" cy="1422400"/>
            </a:xfrm>
            <a:custGeom>
              <a:avLst/>
              <a:gdLst>
                <a:gd name="T0" fmla="*/ 0 w 2304"/>
                <a:gd name="T1" fmla="*/ 1129030000 h 896"/>
                <a:gd name="T2" fmla="*/ 846772500 w 2304"/>
                <a:gd name="T3" fmla="*/ 2096770000 h 896"/>
                <a:gd name="T4" fmla="*/ 1935480000 w 2304"/>
                <a:gd name="T5" fmla="*/ 161290000 h 896"/>
                <a:gd name="T6" fmla="*/ 2147483647 w 2304"/>
                <a:gd name="T7" fmla="*/ 1129030000 h 896"/>
                <a:gd name="T8" fmla="*/ 2147483647 w 2304"/>
                <a:gd name="T9" fmla="*/ 1129030000 h 896"/>
                <a:gd name="T10" fmla="*/ 2147483647 w 2304"/>
                <a:gd name="T11" fmla="*/ 2096770000 h 896"/>
                <a:gd name="T12" fmla="*/ 2147483647 w 2304"/>
                <a:gd name="T13" fmla="*/ 1129030000 h 8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04" h="896">
                  <a:moveTo>
                    <a:pt x="0" y="448"/>
                  </a:moveTo>
                  <a:cubicBezTo>
                    <a:pt x="104" y="672"/>
                    <a:pt x="208" y="896"/>
                    <a:pt x="336" y="832"/>
                  </a:cubicBezTo>
                  <a:cubicBezTo>
                    <a:pt x="464" y="768"/>
                    <a:pt x="632" y="128"/>
                    <a:pt x="768" y="64"/>
                  </a:cubicBezTo>
                  <a:cubicBezTo>
                    <a:pt x="904" y="0"/>
                    <a:pt x="1024" y="384"/>
                    <a:pt x="1152" y="448"/>
                  </a:cubicBezTo>
                  <a:cubicBezTo>
                    <a:pt x="1280" y="512"/>
                    <a:pt x="1408" y="384"/>
                    <a:pt x="1536" y="448"/>
                  </a:cubicBezTo>
                  <a:cubicBezTo>
                    <a:pt x="1664" y="512"/>
                    <a:pt x="1792" y="832"/>
                    <a:pt x="1920" y="832"/>
                  </a:cubicBezTo>
                  <a:cubicBezTo>
                    <a:pt x="2048" y="832"/>
                    <a:pt x="2176" y="640"/>
                    <a:pt x="2304" y="4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4883976" y="3587115"/>
              <a:ext cx="3657600" cy="1333500"/>
            </a:xfrm>
            <a:custGeom>
              <a:avLst/>
              <a:gdLst>
                <a:gd name="T0" fmla="*/ 0 w 2304"/>
                <a:gd name="T1" fmla="*/ 141128750 h 840"/>
                <a:gd name="T2" fmla="*/ 846772500 w 2304"/>
                <a:gd name="T3" fmla="*/ 1108868750 h 840"/>
                <a:gd name="T4" fmla="*/ 1935480000 w 2304"/>
                <a:gd name="T5" fmla="*/ 1108868750 h 840"/>
                <a:gd name="T6" fmla="*/ 2147483647 w 2304"/>
                <a:gd name="T7" fmla="*/ 1955641250 h 840"/>
                <a:gd name="T8" fmla="*/ 2147483647 w 2304"/>
                <a:gd name="T9" fmla="*/ 141128750 h 840"/>
                <a:gd name="T10" fmla="*/ 2147483647 w 2304"/>
                <a:gd name="T11" fmla="*/ 1108868750 h 840"/>
                <a:gd name="T12" fmla="*/ 2147483647 w 2304"/>
                <a:gd name="T13" fmla="*/ 141128750 h 8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04" h="840">
                  <a:moveTo>
                    <a:pt x="0" y="56"/>
                  </a:moveTo>
                  <a:cubicBezTo>
                    <a:pt x="104" y="216"/>
                    <a:pt x="208" y="376"/>
                    <a:pt x="336" y="440"/>
                  </a:cubicBezTo>
                  <a:cubicBezTo>
                    <a:pt x="464" y="504"/>
                    <a:pt x="632" y="384"/>
                    <a:pt x="768" y="440"/>
                  </a:cubicBezTo>
                  <a:cubicBezTo>
                    <a:pt x="904" y="496"/>
                    <a:pt x="1024" y="840"/>
                    <a:pt x="1152" y="776"/>
                  </a:cubicBezTo>
                  <a:cubicBezTo>
                    <a:pt x="1280" y="712"/>
                    <a:pt x="1408" y="112"/>
                    <a:pt x="1536" y="56"/>
                  </a:cubicBezTo>
                  <a:cubicBezTo>
                    <a:pt x="1664" y="0"/>
                    <a:pt x="1792" y="440"/>
                    <a:pt x="1920" y="440"/>
                  </a:cubicBezTo>
                  <a:cubicBezTo>
                    <a:pt x="2048" y="440"/>
                    <a:pt x="2176" y="248"/>
                    <a:pt x="2304" y="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7347332" y="3690095"/>
              <a:ext cx="0" cy="10731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6112320" y="2971609"/>
              <a:ext cx="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7341045" y="2971609"/>
              <a:ext cx="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7564565" y="2769107"/>
              <a:ext cx="1497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dirty="0">
                  <a:solidFill>
                    <a:srgbClr val="000000"/>
                  </a:solidFill>
                  <a:cs typeface="Times New Roman" pitchFamily="18" charset="0"/>
                </a:rPr>
                <a:t>Catalyst 2</a:t>
              </a: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7564565" y="3490335"/>
              <a:ext cx="1497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dirty="0">
                  <a:solidFill>
                    <a:srgbClr val="000000"/>
                  </a:solidFill>
                  <a:cs typeface="Times New Roman" pitchFamily="18" charset="0"/>
                </a:rPr>
                <a:t>Catalyst 3</a:t>
              </a:r>
            </a:p>
          </p:txBody>
        </p:sp>
        <p:sp>
          <p:nvSpPr>
            <p:cNvPr id="19" name="Line 27"/>
            <p:cNvSpPr>
              <a:spLocks noChangeShapeType="1"/>
            </p:cNvSpPr>
            <p:nvPr/>
          </p:nvSpPr>
          <p:spPr bwMode="auto">
            <a:xfrm flipV="1">
              <a:off x="6713983" y="1399983"/>
              <a:ext cx="0" cy="339299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" name="Text Box 34"/>
            <p:cNvSpPr txBox="1">
              <a:spLocks noChangeArrowheads="1"/>
            </p:cNvSpPr>
            <p:nvPr/>
          </p:nvSpPr>
          <p:spPr bwMode="auto">
            <a:xfrm>
              <a:off x="5176108" y="4263765"/>
              <a:ext cx="798512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000" b="0" dirty="0">
                  <a:solidFill>
                    <a:srgbClr val="000000"/>
                  </a:solidFill>
                  <a:cs typeface="Times New Roman" pitchFamily="18" charset="0"/>
                </a:rPr>
                <a:t>H</a:t>
              </a:r>
              <a:r>
                <a:rPr lang="en-US" sz="2000" b="0" baseline="-25000" dirty="0">
                  <a:solidFill>
                    <a:srgbClr val="000000"/>
                  </a:solidFill>
                  <a:cs typeface="Times New Roman" pitchFamily="18" charset="0"/>
                </a:rPr>
                <a:t>2(gas)</a:t>
              </a:r>
              <a:endParaRPr lang="en-US" sz="2000" b="0" dirty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7619270" y="4263765"/>
              <a:ext cx="131445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000" b="0">
                  <a:solidFill>
                    <a:srgbClr val="000000"/>
                  </a:solidFill>
                  <a:cs typeface="Times New Roman" pitchFamily="18" charset="0"/>
                </a:rPr>
                <a:t>2H</a:t>
              </a:r>
              <a:r>
                <a:rPr lang="en-US" sz="2000" b="0" baseline="30000">
                  <a:solidFill>
                    <a:srgbClr val="000000"/>
                  </a:solidFill>
                  <a:cs typeface="Times New Roman" pitchFamily="18" charset="0"/>
                </a:rPr>
                <a:t>+</a:t>
              </a:r>
              <a:r>
                <a:rPr lang="en-US" sz="2000" b="0" baseline="-25000">
                  <a:solidFill>
                    <a:srgbClr val="000000"/>
                  </a:solidFill>
                  <a:cs typeface="Times New Roman" pitchFamily="18" charset="0"/>
                </a:rPr>
                <a:t>(aq)</a:t>
              </a:r>
              <a:r>
                <a:rPr lang="en-US" sz="2000" b="0">
                  <a:solidFill>
                    <a:srgbClr val="000000"/>
                  </a:solidFill>
                  <a:cs typeface="Times New Roman" pitchFamily="18" charset="0"/>
                </a:rPr>
                <a:t>+2e</a:t>
              </a:r>
              <a:r>
                <a:rPr lang="en-US" sz="2000" b="0" baseline="30000">
                  <a:solidFill>
                    <a:srgbClr val="000000"/>
                  </a:solidFill>
                  <a:cs typeface="Times New Roman" pitchFamily="18" charset="0"/>
                </a:rPr>
                <a:t>-</a:t>
              </a:r>
              <a:endParaRPr lang="en-US" sz="2000" b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22" name="Text Box 35"/>
            <p:cNvSpPr txBox="1">
              <a:spLocks noChangeArrowheads="1"/>
            </p:cNvSpPr>
            <p:nvPr/>
          </p:nvSpPr>
          <p:spPr bwMode="auto">
            <a:xfrm>
              <a:off x="6392133" y="4780276"/>
              <a:ext cx="627062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000" b="0">
                  <a:solidFill>
                    <a:srgbClr val="000000"/>
                  </a:solidFill>
                  <a:cs typeface="Times New Roman" pitchFamily="18" charset="0"/>
                </a:rPr>
                <a:t>2H*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775582" y="1265192"/>
            <a:ext cx="4928260" cy="3918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03638" y="3544955"/>
            <a:ext cx="285008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540060" y="4473211"/>
            <a:ext cx="285008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96272" y="2816604"/>
            <a:ext cx="896435" cy="7405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3364647" y="2860164"/>
            <a:ext cx="2167247" cy="1581677"/>
          </a:xfrm>
          <a:custGeom>
            <a:avLst/>
            <a:gdLst>
              <a:gd name="connsiteX0" fmla="*/ 0 w 2167247"/>
              <a:gd name="connsiteY0" fmla="*/ 685090 h 1581677"/>
              <a:gd name="connsiteX1" fmla="*/ 1039091 w 2167247"/>
              <a:gd name="connsiteY1" fmla="*/ 31947 h 1581677"/>
              <a:gd name="connsiteX2" fmla="*/ 2167247 w 2167247"/>
              <a:gd name="connsiteY2" fmla="*/ 1581677 h 1581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7247" h="1581677">
                <a:moveTo>
                  <a:pt x="0" y="685090"/>
                </a:moveTo>
                <a:cubicBezTo>
                  <a:pt x="338941" y="283803"/>
                  <a:pt x="677883" y="-117484"/>
                  <a:pt x="1039091" y="31947"/>
                </a:cubicBezTo>
                <a:cubicBezTo>
                  <a:pt x="1400299" y="181378"/>
                  <a:pt x="1783773" y="881527"/>
                  <a:pt x="2167247" y="158167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84218" y="2797188"/>
            <a:ext cx="82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+*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03603" y="3678937"/>
            <a:ext cx="82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*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39441" y="4597936"/>
            <a:ext cx="82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2O*</a:t>
            </a:r>
          </a:p>
        </p:txBody>
      </p:sp>
      <p:sp>
        <p:nvSpPr>
          <p:cNvPr id="32" name="Freeform 31"/>
          <p:cNvSpPr/>
          <p:nvPr/>
        </p:nvSpPr>
        <p:spPr>
          <a:xfrm>
            <a:off x="2183052" y="1330744"/>
            <a:ext cx="1433627" cy="1466364"/>
          </a:xfrm>
          <a:custGeom>
            <a:avLst/>
            <a:gdLst>
              <a:gd name="connsiteX0" fmla="*/ 0 w 4007922"/>
              <a:gd name="connsiteY0" fmla="*/ 1466364 h 1466364"/>
              <a:gd name="connsiteX1" fmla="*/ 1157844 w 4007922"/>
              <a:gd name="connsiteY1" fmla="*/ 1169481 h 1466364"/>
              <a:gd name="connsiteX2" fmla="*/ 2024743 w 4007922"/>
              <a:gd name="connsiteY2" fmla="*/ 166016 h 1466364"/>
              <a:gd name="connsiteX3" fmla="*/ 4007922 w 4007922"/>
              <a:gd name="connsiteY3" fmla="*/ 11637 h 146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7922" h="1466364">
                <a:moveTo>
                  <a:pt x="0" y="1466364"/>
                </a:moveTo>
                <a:cubicBezTo>
                  <a:pt x="410193" y="1426285"/>
                  <a:pt x="820387" y="1386206"/>
                  <a:pt x="1157844" y="1169481"/>
                </a:cubicBezTo>
                <a:cubicBezTo>
                  <a:pt x="1495301" y="952756"/>
                  <a:pt x="1549730" y="358990"/>
                  <a:pt x="2024743" y="166016"/>
                </a:cubicBezTo>
                <a:cubicBezTo>
                  <a:pt x="2499756" y="-26958"/>
                  <a:pt x="3253839" y="-7661"/>
                  <a:pt x="4007922" y="11637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730961" y="1746930"/>
            <a:ext cx="168748" cy="13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719364" y="1703712"/>
            <a:ext cx="193762" cy="1035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76081" y="1827289"/>
            <a:ext cx="193762" cy="1035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58540" y="1174227"/>
            <a:ext cx="3050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</a:rPr>
              <a:t>No catalyst, </a:t>
            </a:r>
            <a:r>
              <a:rPr lang="en-US" sz="1600" b="0" dirty="0" err="1">
                <a:solidFill>
                  <a:srgbClr val="FF0000"/>
                </a:solidFill>
              </a:rPr>
              <a:t>E</a:t>
            </a:r>
            <a:r>
              <a:rPr lang="en-US" sz="1600" b="0" baseline="-25000" dirty="0" err="1">
                <a:solidFill>
                  <a:srgbClr val="FF0000"/>
                </a:solidFill>
              </a:rPr>
              <a:t>act</a:t>
            </a:r>
            <a:r>
              <a:rPr lang="en-US" sz="1600" b="0" dirty="0">
                <a:solidFill>
                  <a:srgbClr val="FF0000"/>
                </a:solidFill>
              </a:rPr>
              <a:t> = 6.15 eV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220711" y="2898049"/>
            <a:ext cx="0" cy="687795"/>
          </a:xfrm>
          <a:prstGeom prst="straightConnector1">
            <a:avLst/>
          </a:prstGeom>
          <a:ln w="22225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177485" y="3143977"/>
            <a:ext cx="995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0.57</a:t>
            </a:r>
          </a:p>
        </p:txBody>
      </p:sp>
      <p:sp>
        <p:nvSpPr>
          <p:cNvPr id="46" name="TextBox 45"/>
          <p:cNvSpPr txBox="1"/>
          <p:nvPr/>
        </p:nvSpPr>
        <p:spPr>
          <a:xfrm rot="16200000">
            <a:off x="819406" y="2684373"/>
            <a:ext cx="82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eV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5528185" y="2089299"/>
            <a:ext cx="285008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4629369" y="1547290"/>
            <a:ext cx="6979" cy="124388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5"/>
          <p:cNvSpPr/>
          <p:nvPr/>
        </p:nvSpPr>
        <p:spPr>
          <a:xfrm flipH="1">
            <a:off x="3374542" y="1556137"/>
            <a:ext cx="2167247" cy="1203366"/>
          </a:xfrm>
          <a:custGeom>
            <a:avLst/>
            <a:gdLst>
              <a:gd name="connsiteX0" fmla="*/ 0 w 2167247"/>
              <a:gd name="connsiteY0" fmla="*/ 685090 h 1581677"/>
              <a:gd name="connsiteX1" fmla="*/ 1039091 w 2167247"/>
              <a:gd name="connsiteY1" fmla="*/ 31947 h 1581677"/>
              <a:gd name="connsiteX2" fmla="*/ 2167247 w 2167247"/>
              <a:gd name="connsiteY2" fmla="*/ 1581677 h 1581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7247" h="1581677">
                <a:moveTo>
                  <a:pt x="0" y="685090"/>
                </a:moveTo>
                <a:cubicBezTo>
                  <a:pt x="338941" y="283803"/>
                  <a:pt x="677883" y="-117484"/>
                  <a:pt x="1039091" y="31947"/>
                </a:cubicBezTo>
                <a:cubicBezTo>
                  <a:pt x="1400299" y="181378"/>
                  <a:pt x="1783773" y="881527"/>
                  <a:pt x="2167247" y="1581677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927885" y="2794535"/>
            <a:ext cx="285008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97701" y="2787963"/>
            <a:ext cx="285008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2" idx="0"/>
          </p:cNvCxnSpPr>
          <p:nvPr/>
        </p:nvCxnSpPr>
        <p:spPr>
          <a:xfrm flipV="1">
            <a:off x="2183052" y="2773358"/>
            <a:ext cx="908463" cy="2375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579267" y="2073218"/>
            <a:ext cx="995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1.90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60240" y="1861107"/>
            <a:ext cx="15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Au(111)</a:t>
            </a:r>
            <a:r>
              <a:rPr lang="en-US" sz="2000" baseline="30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29823" y="3815846"/>
            <a:ext cx="1525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Pt(111)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5547734" y="4625611"/>
            <a:ext cx="285008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7068271" y="2457543"/>
            <a:ext cx="1495451" cy="1384285"/>
            <a:chOff x="7073997" y="2471972"/>
            <a:chExt cx="1495451" cy="1384285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7235107" y="3232081"/>
              <a:ext cx="1310257" cy="449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7315200" y="3232081"/>
              <a:ext cx="187448" cy="24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7467600" y="3232081"/>
              <a:ext cx="187448" cy="24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7620000" y="3232081"/>
              <a:ext cx="187448" cy="24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7772400" y="3232081"/>
              <a:ext cx="187448" cy="24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7924800" y="3232081"/>
              <a:ext cx="187448" cy="24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8077200" y="3232081"/>
              <a:ext cx="187448" cy="24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229600" y="3232081"/>
              <a:ext cx="187448" cy="24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8382000" y="3232081"/>
              <a:ext cx="187448" cy="247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7073997" y="2752745"/>
              <a:ext cx="553968" cy="46198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Na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904838" y="2562798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 panose="05050102010706020507" pitchFamily="18" charset="2"/>
                </a:rPr>
                <a:t>-</a:t>
              </a:r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739644" y="2799477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O—O</a:t>
              </a:r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7834895" y="3052386"/>
              <a:ext cx="52628" cy="1776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375422" y="3073217"/>
              <a:ext cx="38374" cy="1699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7228164" y="2471972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 panose="05050102010706020507" pitchFamily="18" charset="2"/>
                </a:rPr>
                <a:t>+</a:t>
              </a:r>
              <a:endParaRPr lang="en-US" dirty="0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7400719" y="3191956"/>
              <a:ext cx="664421" cy="374333"/>
            </a:xfrm>
            <a:custGeom>
              <a:avLst/>
              <a:gdLst>
                <a:gd name="connsiteX0" fmla="*/ 0 w 664421"/>
                <a:gd name="connsiteY0" fmla="*/ 0 h 329708"/>
                <a:gd name="connsiteX1" fmla="*/ 269716 w 664421"/>
                <a:gd name="connsiteY1" fmla="*/ 328921 h 329708"/>
                <a:gd name="connsiteX2" fmla="*/ 664421 w 664421"/>
                <a:gd name="connsiteY2" fmla="*/ 98677 h 3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421" h="329708">
                  <a:moveTo>
                    <a:pt x="0" y="0"/>
                  </a:moveTo>
                  <a:cubicBezTo>
                    <a:pt x="79489" y="156237"/>
                    <a:pt x="158979" y="312475"/>
                    <a:pt x="269716" y="328921"/>
                  </a:cubicBezTo>
                  <a:cubicBezTo>
                    <a:pt x="380453" y="345367"/>
                    <a:pt x="664421" y="98677"/>
                    <a:pt x="664421" y="98677"/>
                  </a:cubicBezTo>
                </a:path>
              </a:pathLst>
            </a:custGeom>
            <a:noFill/>
            <a:ln w="44450">
              <a:solidFill>
                <a:srgbClr val="7030A0"/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518028" y="348692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30000" dirty="0"/>
                <a:t>-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210525" y="2804543"/>
            <a:ext cx="3377444" cy="1820084"/>
            <a:chOff x="2657857" y="2738759"/>
            <a:chExt cx="3377444" cy="1820084"/>
          </a:xfrm>
        </p:grpSpPr>
        <p:sp>
          <p:nvSpPr>
            <p:cNvPr id="62" name="Freeform 61"/>
            <p:cNvSpPr/>
            <p:nvPr/>
          </p:nvSpPr>
          <p:spPr>
            <a:xfrm>
              <a:off x="3828638" y="3140462"/>
              <a:ext cx="2206663" cy="1418381"/>
            </a:xfrm>
            <a:custGeom>
              <a:avLst/>
              <a:gdLst>
                <a:gd name="connsiteX0" fmla="*/ 0 w 2137986"/>
                <a:gd name="connsiteY0" fmla="*/ 477667 h 1418381"/>
                <a:gd name="connsiteX1" fmla="*/ 723626 w 2137986"/>
                <a:gd name="connsiteY1" fmla="*/ 43492 h 1418381"/>
                <a:gd name="connsiteX2" fmla="*/ 2137986 w 2137986"/>
                <a:gd name="connsiteY2" fmla="*/ 1418381 h 141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7986" h="1418381">
                  <a:moveTo>
                    <a:pt x="0" y="477667"/>
                  </a:moveTo>
                  <a:cubicBezTo>
                    <a:pt x="183647" y="182186"/>
                    <a:pt x="367295" y="-113294"/>
                    <a:pt x="723626" y="43492"/>
                  </a:cubicBezTo>
                  <a:cubicBezTo>
                    <a:pt x="1079957" y="200278"/>
                    <a:pt x="1848536" y="1216643"/>
                    <a:pt x="2137986" y="1418381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4366531" y="3155702"/>
              <a:ext cx="1538" cy="515055"/>
            </a:xfrm>
            <a:prstGeom prst="straightConnector1">
              <a:avLst/>
            </a:prstGeom>
            <a:ln w="22225">
              <a:solidFill>
                <a:srgbClr val="7030A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565224" y="3631571"/>
              <a:ext cx="28500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657857" y="2738759"/>
              <a:ext cx="914224" cy="90568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3938319" y="3348623"/>
              <a:ext cx="9955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0.40</a:t>
              </a: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-6578" y="6584996"/>
            <a:ext cx="5670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1)  Au(111) data from </a:t>
            </a:r>
            <a:r>
              <a:rPr lang="en-US" sz="1200" dirty="0" err="1"/>
              <a:t>Fajin</a:t>
            </a:r>
            <a:r>
              <a:rPr lang="en-US" sz="1200" dirty="0"/>
              <a:t> et al. </a:t>
            </a:r>
            <a:r>
              <a:rPr lang="en-US" sz="1200" i="1" dirty="0"/>
              <a:t>Applied Catalysis A:  General </a:t>
            </a:r>
            <a:r>
              <a:rPr lang="en-US" sz="1200" dirty="0"/>
              <a:t>458 (2013) 90</a:t>
            </a:r>
          </a:p>
        </p:txBody>
      </p:sp>
    </p:spTree>
    <p:extLst>
      <p:ext uri="{BB962C8B-B14F-4D97-AF65-F5344CB8AC3E}">
        <p14:creationId xmlns:p14="http://schemas.microsoft.com/office/powerpoint/2010/main" val="364774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-73571" y="1036973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What DFT calculations did I have to run to map out the “potential energy” surface on the last slide?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E582D-C317-DF5E-8CA9-4191FAEC8FE7}"/>
              </a:ext>
            </a:extLst>
          </p:cNvPr>
          <p:cNvSpPr txBox="1"/>
          <p:nvPr/>
        </p:nvSpPr>
        <p:spPr>
          <a:xfrm>
            <a:off x="298581" y="2640563"/>
            <a:ext cx="845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367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-73571" y="1036973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What DFT calculations did I have to run to map out the “potential energy” surface on the last slide?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E582D-C317-DF5E-8CA9-4191FAEC8FE7}"/>
              </a:ext>
            </a:extLst>
          </p:cNvPr>
          <p:cNvSpPr txBox="1"/>
          <p:nvPr/>
        </p:nvSpPr>
        <p:spPr>
          <a:xfrm>
            <a:off x="298581" y="2640563"/>
            <a:ext cx="8453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O2 gas phase</a:t>
            </a:r>
          </a:p>
          <a:p>
            <a:r>
              <a:rPr lang="en-US" dirty="0"/>
              <a:t>*</a:t>
            </a:r>
          </a:p>
          <a:p>
            <a:r>
              <a:rPr lang="en-US" dirty="0"/>
              <a:t>O2*</a:t>
            </a:r>
          </a:p>
          <a:p>
            <a:r>
              <a:rPr lang="en-US" dirty="0"/>
              <a:t>2O* (</a:t>
            </a:r>
            <a:r>
              <a:rPr lang="en-US" dirty="0" err="1"/>
              <a:t>ie</a:t>
            </a:r>
            <a:r>
              <a:rPr lang="en-US" dirty="0"/>
              <a:t>, the product state for O2 molecule dissociating)</a:t>
            </a:r>
          </a:p>
          <a:p>
            <a:r>
              <a:rPr lang="en-US" dirty="0"/>
              <a:t>A transition state search for the highest energy state as the O-O bond stretched to become 2 O</a:t>
            </a:r>
          </a:p>
        </p:txBody>
      </p:sp>
    </p:spTree>
    <p:extLst>
      <p:ext uri="{BB962C8B-B14F-4D97-AF65-F5344CB8AC3E}">
        <p14:creationId xmlns:p14="http://schemas.microsoft.com/office/powerpoint/2010/main" val="111819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58825"/>
          </a:xfrm>
          <a:noFill/>
        </p:spPr>
        <p:txBody>
          <a:bodyPr/>
          <a:lstStyle/>
          <a:p>
            <a:r>
              <a:rPr lang="en-US" sz="3200" b="1" dirty="0">
                <a:solidFill>
                  <a:schemeClr val="accent6"/>
                </a:solidFill>
              </a:rPr>
              <a:t>Catalysis plays many roles in our energy future</a:t>
            </a:r>
          </a:p>
        </p:txBody>
      </p:sp>
      <p:sp>
        <p:nvSpPr>
          <p:cNvPr id="13315" name="Text Box 8"/>
          <p:cNvSpPr txBox="1">
            <a:spLocks noChangeArrowheads="1"/>
          </p:cNvSpPr>
          <p:nvPr/>
        </p:nvSpPr>
        <p:spPr bwMode="auto">
          <a:xfrm>
            <a:off x="38100" y="2870200"/>
            <a:ext cx="40005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Fossil fuel efficiency and diversification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800" b="0" dirty="0">
                <a:solidFill>
                  <a:srgbClr val="000000"/>
                </a:solidFill>
              </a:rPr>
              <a:t>   -petroleum use efficiency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800" b="0" dirty="0">
                <a:solidFill>
                  <a:srgbClr val="000000"/>
                </a:solidFill>
              </a:rPr>
              <a:t>   -methane to chemicals, liquid fuels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800" b="0" dirty="0">
                <a:solidFill>
                  <a:srgbClr val="000000"/>
                </a:solidFill>
              </a:rPr>
              <a:t>   -coal to liquids</a:t>
            </a:r>
          </a:p>
          <a:p>
            <a:endParaRPr lang="en-US" sz="1800" b="0" dirty="0">
              <a:solidFill>
                <a:srgbClr val="000000"/>
              </a:solidFill>
            </a:endParaRPr>
          </a:p>
        </p:txBody>
      </p:sp>
      <p:sp>
        <p:nvSpPr>
          <p:cNvPr id="13316" name="Text Box 9"/>
          <p:cNvSpPr txBox="1">
            <a:spLocks noChangeArrowheads="1"/>
          </p:cNvSpPr>
          <p:nvPr/>
        </p:nvSpPr>
        <p:spPr bwMode="auto">
          <a:xfrm>
            <a:off x="2539024" y="5192427"/>
            <a:ext cx="423053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Flexible and efficient energy conversion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-Hydrogen production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-Electrocatalysis in fuel cells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-Electrolysis of CO</a:t>
            </a:r>
            <a:r>
              <a:rPr lang="en-US" sz="1800" b="0" baseline="-25000" dirty="0">
                <a:solidFill>
                  <a:srgbClr val="000000"/>
                </a:solidFill>
              </a:rPr>
              <a:t>2</a:t>
            </a:r>
            <a:r>
              <a:rPr lang="en-US" sz="1800" b="0" dirty="0">
                <a:solidFill>
                  <a:srgbClr val="000000"/>
                </a:solidFill>
              </a:rPr>
              <a:t> for fuel production</a:t>
            </a:r>
          </a:p>
          <a:p>
            <a:endParaRPr lang="en-US" sz="1800" b="0" dirty="0">
              <a:solidFill>
                <a:srgbClr val="000000"/>
              </a:solidFill>
            </a:endParaRPr>
          </a:p>
        </p:txBody>
      </p:sp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2108200" y="1016000"/>
            <a:ext cx="6477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Enable new energy feedstocks: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-biomass to fuels and chemicals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-renewable electricity to fuels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-solar fuels - photoelectrolysis</a:t>
            </a:r>
          </a:p>
        </p:txBody>
      </p:sp>
      <p:pic>
        <p:nvPicPr>
          <p:cNvPr id="13318" name="Picture 46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09600"/>
            <a:ext cx="2882900" cy="275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465" descr="switchgra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205740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466" descr="Autosave of hy_int_mord_rot90more"/>
          <p:cNvPicPr>
            <a:picLocks noChangeAspect="1" noChangeArrowheads="1"/>
          </p:cNvPicPr>
          <p:nvPr/>
        </p:nvPicPr>
        <p:blipFill>
          <a:blip r:embed="rId6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2" y="4413165"/>
            <a:ext cx="2102616" cy="2211301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467" descr="pt cl charged surfac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561" y="3622675"/>
            <a:ext cx="2234278" cy="311716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outerShdw dist="107763" dir="81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471" descr="Fuel_cell_NASA_p48600a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22" y="2439702"/>
            <a:ext cx="21621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081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2"/>
          <p:cNvSpPr>
            <a:spLocks noChangeArrowheads="1"/>
          </p:cNvSpPr>
          <p:nvPr/>
        </p:nvSpPr>
        <p:spPr bwMode="auto">
          <a:xfrm>
            <a:off x="4777306" y="1750341"/>
            <a:ext cx="4123293" cy="257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If O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activates easier (more quickly) than O binds more strongly.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Note same pattern for other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</a:rPr>
              <a:t>diatomics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(N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, CO, NO)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70" y="1022773"/>
            <a:ext cx="3758907" cy="5384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8274" y="6060397"/>
            <a:ext cx="33009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Product adsorption strength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918934" y="3008026"/>
            <a:ext cx="34932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Dissociation activation barrier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0125" y="6584997"/>
            <a:ext cx="4075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1)  Figure from </a:t>
            </a:r>
            <a:r>
              <a:rPr lang="en-US" sz="1200" dirty="0" err="1"/>
              <a:t>Bligaard</a:t>
            </a:r>
            <a:r>
              <a:rPr lang="en-US" sz="1200" dirty="0"/>
              <a:t> et al., </a:t>
            </a:r>
            <a:r>
              <a:rPr lang="en-US" sz="1200" i="1" dirty="0"/>
              <a:t>J. Catal.</a:t>
            </a:r>
            <a:r>
              <a:rPr lang="en-US" sz="1200" dirty="0"/>
              <a:t> 224 (2004) 206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782832" y="6104771"/>
            <a:ext cx="717047" cy="276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6200000" flipH="1">
            <a:off x="481322" y="5171734"/>
            <a:ext cx="717047" cy="276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88809" y="64043"/>
            <a:ext cx="9025588" cy="1120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Faster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 activation correlates with stronger O binding</a:t>
            </a:r>
            <a:endParaRPr lang="en-US" sz="1050" dirty="0">
              <a:solidFill>
                <a:srgbClr val="2D2DB9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41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331" y="2045768"/>
            <a:ext cx="4808280" cy="3743102"/>
          </a:xfrm>
          <a:prstGeom prst="rect">
            <a:avLst/>
          </a:prstGeom>
        </p:spPr>
      </p:pic>
      <p:sp>
        <p:nvSpPr>
          <p:cNvPr id="89" name="Rectangle 2"/>
          <p:cNvSpPr>
            <a:spLocks noChangeArrowheads="1"/>
          </p:cNvSpPr>
          <p:nvPr/>
        </p:nvSpPr>
        <p:spPr bwMode="auto">
          <a:xfrm>
            <a:off x="598937" y="1171856"/>
            <a:ext cx="8170092" cy="8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Oxygen reduction reaction (proton oxidation reaction)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+ H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sym typeface="Wingdings" panose="05000000000000000000" pitchFamily="2" charset="2"/>
              </a:rPr>
              <a:t>  O or OH intermediates  H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  <a:sym typeface="Wingdings" panose="05000000000000000000" pitchFamily="2" charset="2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sym typeface="Wingdings" panose="05000000000000000000" pitchFamily="2" charset="2"/>
              </a:rPr>
              <a:t>O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ct val="20000"/>
              </a:spcBef>
            </a:pPr>
            <a:endParaRPr lang="en-US" sz="10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</a:rPr>
              <a:t>Optimal catalyst has an intermediate binding energy for oxygen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736" y="223668"/>
            <a:ext cx="9176891" cy="95873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Sabatier’s principle:  optimal rate occurs with medium binding reaction intermediate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97" y="2054962"/>
            <a:ext cx="4551897" cy="36681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515296" y="3685605"/>
            <a:ext cx="1646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Reaction rate</a:t>
            </a:r>
          </a:p>
        </p:txBody>
      </p:sp>
      <p:sp>
        <p:nvSpPr>
          <p:cNvPr id="9" name="Right Arrow 8"/>
          <p:cNvSpPr/>
          <p:nvPr/>
        </p:nvSpPr>
        <p:spPr>
          <a:xfrm rot="5400000" flipH="1" flipV="1">
            <a:off x="-31792" y="2514054"/>
            <a:ext cx="717047" cy="276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-20125" y="6584997"/>
            <a:ext cx="917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Left figure from </a:t>
            </a:r>
            <a:r>
              <a:rPr lang="en-US" sz="1200" dirty="0" err="1"/>
              <a:t>Bligaard</a:t>
            </a:r>
            <a:r>
              <a:rPr lang="en-US" sz="1200" dirty="0"/>
              <a:t> et al., </a:t>
            </a:r>
            <a:r>
              <a:rPr lang="en-US" sz="1200" i="1" dirty="0"/>
              <a:t>J. Catal.</a:t>
            </a:r>
            <a:r>
              <a:rPr lang="en-US" sz="1200" dirty="0"/>
              <a:t> 224 (2004) 206;	right figure from Zhang et al., </a:t>
            </a:r>
            <a:r>
              <a:rPr lang="en-US" sz="1200" i="1" dirty="0" err="1"/>
              <a:t>Angew</a:t>
            </a:r>
            <a:r>
              <a:rPr lang="en-US" sz="1200" i="1" dirty="0"/>
              <a:t> Chemie </a:t>
            </a:r>
            <a:r>
              <a:rPr lang="en-US" sz="1200" dirty="0"/>
              <a:t>44 (2005) 2132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2489" y="2109011"/>
            <a:ext cx="20186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Pt(ML) on M(111)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9147" y="239847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Pt/Pd(111)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8430" y="2965316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Pt (111)</a:t>
            </a:r>
          </a:p>
        </p:txBody>
      </p:sp>
    </p:spTree>
    <p:extLst>
      <p:ext uri="{BB962C8B-B14F-4D97-AF65-F5344CB8AC3E}">
        <p14:creationId xmlns:p14="http://schemas.microsoft.com/office/powerpoint/2010/main" val="775801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19735" y="309186"/>
            <a:ext cx="9142413" cy="4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DFT can give us remarkably detailed and accurate insight</a:t>
            </a:r>
          </a:p>
        </p:txBody>
      </p:sp>
      <p:sp>
        <p:nvSpPr>
          <p:cNvPr id="89" name="Rectangle 2"/>
          <p:cNvSpPr>
            <a:spLocks noChangeArrowheads="1"/>
          </p:cNvSpPr>
          <p:nvPr/>
        </p:nvSpPr>
        <p:spPr bwMode="auto">
          <a:xfrm>
            <a:off x="362115" y="1177922"/>
            <a:ext cx="8170092" cy="8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Electronic structure nature of 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*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 - Metal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d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 interaction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105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				Elementary reaction energetics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				 (activation barriers)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Correlations across reaction steps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in a mechanism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Catalyst material optimization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036" y="774899"/>
            <a:ext cx="2621574" cy="230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763" y="4118555"/>
            <a:ext cx="3331807" cy="2621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6" y="2262262"/>
            <a:ext cx="3923180" cy="27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29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Line 2">
            <a:extLst>
              <a:ext uri="{FF2B5EF4-FFF2-40B4-BE49-F238E27FC236}">
                <a16:creationId xmlns:a16="http://schemas.microsoft.com/office/drawing/2014/main" id="{4693E5D7-8846-ED37-E83C-8B2FC75EB1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9238" y="1563688"/>
            <a:ext cx="457200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7BB04831-F3A4-DA80-B099-778C8871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867400"/>
            <a:ext cx="13303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BO</a:t>
            </a:r>
            <a:r>
              <a:rPr kumimoji="0" lang="en-US" altLang="en-US" sz="16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*</a:t>
            </a:r>
          </a:p>
          <a:p>
            <a:pPr marL="342900" marR="0" lvl="0" indent="-34290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(+6H</a:t>
            </a:r>
            <a:r>
              <a:rPr kumimoji="0" lang="en-US" altLang="en-US" sz="16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O+8e</a:t>
            </a:r>
            <a:r>
              <a:rPr kumimoji="0" lang="en-US" altLang="en-US" sz="16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)</a:t>
            </a:r>
            <a:endParaRPr kumimoji="0" lang="en-US" altLang="en-US" sz="1600" b="0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D00A960C-80A8-0DF1-739B-DC505DCF5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914400"/>
            <a:ext cx="1981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BH</a:t>
            </a:r>
            <a:r>
              <a:rPr kumimoji="0" lang="en-US" altLang="en-US" sz="16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* (+8OH</a:t>
            </a:r>
            <a:r>
              <a:rPr kumimoji="0" lang="en-US" altLang="en-US" sz="16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)</a:t>
            </a:r>
            <a:endParaRPr kumimoji="0" lang="en-US" altLang="en-US" sz="1600" b="0" i="0" u="none" strike="noStrike" kern="1200" cap="none" spc="0" normalizeH="0" baseline="-25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BD1908D8-2124-277E-84CD-E2859C2A6B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0825" cy="758825"/>
          </a:xfrm>
          <a:noFill/>
        </p:spPr>
        <p:txBody>
          <a:bodyPr/>
          <a:lstStyle/>
          <a:p>
            <a:r>
              <a:rPr lang="en-US" altLang="en-US" sz="3200" b="1">
                <a:solidFill>
                  <a:srgbClr val="FFFF00"/>
                </a:solidFill>
              </a:rPr>
              <a:t>Reaction Intermediates and Adsorption Sites</a:t>
            </a:r>
          </a:p>
        </p:txBody>
      </p:sp>
      <p:pic>
        <p:nvPicPr>
          <p:cNvPr id="108550" name="Picture 6" descr="BH4 VP Au111">
            <a:extLst>
              <a:ext uri="{FF2B5EF4-FFF2-40B4-BE49-F238E27FC236}">
                <a16:creationId xmlns:a16="http://schemas.microsoft.com/office/drawing/2014/main" id="{3DC8AD48-DC17-942B-AFAA-F471ABAB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1447800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AutoShape 7">
            <a:extLst>
              <a:ext uri="{FF2B5EF4-FFF2-40B4-BE49-F238E27FC236}">
                <a16:creationId xmlns:a16="http://schemas.microsoft.com/office/drawing/2014/main" id="{2E9DF988-48BA-35CE-E4F6-C304D14FEC5D}"/>
              </a:ext>
            </a:extLst>
          </p:cNvPr>
          <p:cNvSpPr>
            <a:spLocks noChangeArrowheads="1"/>
          </p:cNvSpPr>
          <p:nvPr/>
        </p:nvSpPr>
        <p:spPr bwMode="auto">
          <a:xfrm rot="2069037">
            <a:off x="1733550" y="2100263"/>
            <a:ext cx="492125" cy="381000"/>
          </a:xfrm>
          <a:prstGeom prst="rightArrow">
            <a:avLst>
              <a:gd name="adj1" fmla="val 50000"/>
              <a:gd name="adj2" fmla="val 32292"/>
            </a:avLst>
          </a:prstGeom>
          <a:solidFill>
            <a:srgbClr val="66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8552" name="Picture 8">
            <a:extLst>
              <a:ext uri="{FF2B5EF4-FFF2-40B4-BE49-F238E27FC236}">
                <a16:creationId xmlns:a16="http://schemas.microsoft.com/office/drawing/2014/main" id="{BB0C3162-3FC4-6100-3194-325631FB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506913"/>
            <a:ext cx="1600200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553" name="Group 9">
            <a:extLst>
              <a:ext uri="{FF2B5EF4-FFF2-40B4-BE49-F238E27FC236}">
                <a16:creationId xmlns:a16="http://schemas.microsoft.com/office/drawing/2014/main" id="{C0285A48-8848-0E5E-250D-5C4698B58DA4}"/>
              </a:ext>
            </a:extLst>
          </p:cNvPr>
          <p:cNvGrpSpPr>
            <a:grpSpLocks/>
          </p:cNvGrpSpPr>
          <p:nvPr/>
        </p:nvGrpSpPr>
        <p:grpSpPr bwMode="auto">
          <a:xfrm>
            <a:off x="7912100" y="6157913"/>
            <a:ext cx="1919288" cy="700087"/>
            <a:chOff x="1008" y="1248"/>
            <a:chExt cx="1209" cy="441"/>
          </a:xfrm>
        </p:grpSpPr>
        <p:pic>
          <p:nvPicPr>
            <p:cNvPr id="108591" name="Picture 10" descr="psuBlue">
              <a:extLst>
                <a:ext uri="{FF2B5EF4-FFF2-40B4-BE49-F238E27FC236}">
                  <a16:creationId xmlns:a16="http://schemas.microsoft.com/office/drawing/2014/main" id="{66552DD8-124D-EECE-035A-5192F25A75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74"/>
            <a:stretch>
              <a:fillRect/>
            </a:stretch>
          </p:blipFill>
          <p:spPr bwMode="auto">
            <a:xfrm>
              <a:off x="1008" y="1344"/>
              <a:ext cx="1209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92" name="Picture 11" descr="psuBlue">
              <a:extLst>
                <a:ext uri="{FF2B5EF4-FFF2-40B4-BE49-F238E27FC236}">
                  <a16:creationId xmlns:a16="http://schemas.microsoft.com/office/drawing/2014/main" id="{23BCFC34-5FF4-70D8-A47F-F57C3AB6A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934" b="61217"/>
            <a:stretch>
              <a:fillRect/>
            </a:stretch>
          </p:blipFill>
          <p:spPr bwMode="auto">
            <a:xfrm>
              <a:off x="1296" y="1248"/>
              <a:ext cx="5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8554" name="AutoShape 12">
            <a:extLst>
              <a:ext uri="{FF2B5EF4-FFF2-40B4-BE49-F238E27FC236}">
                <a16:creationId xmlns:a16="http://schemas.microsoft.com/office/drawing/2014/main" id="{483E346E-F431-3036-46AA-B4224FAADFF5}"/>
              </a:ext>
            </a:extLst>
          </p:cNvPr>
          <p:cNvSpPr>
            <a:spLocks noChangeArrowheads="1"/>
          </p:cNvSpPr>
          <p:nvPr/>
        </p:nvSpPr>
        <p:spPr bwMode="auto">
          <a:xfrm rot="2069037">
            <a:off x="6727825" y="4876800"/>
            <a:ext cx="454025" cy="381000"/>
          </a:xfrm>
          <a:prstGeom prst="rightArrow">
            <a:avLst>
              <a:gd name="adj1" fmla="val 50000"/>
              <a:gd name="adj2" fmla="val 29792"/>
            </a:avLst>
          </a:prstGeom>
          <a:solidFill>
            <a:srgbClr val="66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8555" name="Group 13">
            <a:extLst>
              <a:ext uri="{FF2B5EF4-FFF2-40B4-BE49-F238E27FC236}">
                <a16:creationId xmlns:a16="http://schemas.microsoft.com/office/drawing/2014/main" id="{8C50665D-545B-BB05-48F9-86D8F730F6B6}"/>
              </a:ext>
            </a:extLst>
          </p:cNvPr>
          <p:cNvGrpSpPr>
            <a:grpSpLocks/>
          </p:cNvGrpSpPr>
          <p:nvPr/>
        </p:nvGrpSpPr>
        <p:grpSpPr bwMode="auto">
          <a:xfrm>
            <a:off x="2251075" y="1755775"/>
            <a:ext cx="4646613" cy="4089400"/>
            <a:chOff x="1418" y="1106"/>
            <a:chExt cx="2927" cy="2576"/>
          </a:xfrm>
        </p:grpSpPr>
        <p:sp>
          <p:nvSpPr>
            <p:cNvPr id="108557" name="Line 14">
              <a:extLst>
                <a:ext uri="{FF2B5EF4-FFF2-40B4-BE49-F238E27FC236}">
                  <a16:creationId xmlns:a16="http://schemas.microsoft.com/office/drawing/2014/main" id="{5BEE5A7A-3F58-C886-B487-F042C35BB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1683"/>
              <a:ext cx="0" cy="199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558" name="Line 15">
              <a:extLst>
                <a:ext uri="{FF2B5EF4-FFF2-40B4-BE49-F238E27FC236}">
                  <a16:creationId xmlns:a16="http://schemas.microsoft.com/office/drawing/2014/main" id="{45CEEB0E-B1C1-C242-294C-D45493331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7" y="1106"/>
              <a:ext cx="0" cy="216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08559" name="Picture 16">
              <a:extLst>
                <a:ext uri="{FF2B5EF4-FFF2-40B4-BE49-F238E27FC236}">
                  <a16:creationId xmlns:a16="http://schemas.microsoft.com/office/drawing/2014/main" id="{E3C99A5D-EC57-9ACB-E40B-6D02505D3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" y="1147"/>
              <a:ext cx="63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0" name="Picture 17">
              <a:extLst>
                <a:ext uri="{FF2B5EF4-FFF2-40B4-BE49-F238E27FC236}">
                  <a16:creationId xmlns:a16="http://schemas.microsoft.com/office/drawing/2014/main" id="{BFF168EA-4E59-7F39-1ECF-5B10A175D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" y="1724"/>
              <a:ext cx="632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1" name="Picture 18">
              <a:extLst>
                <a:ext uri="{FF2B5EF4-FFF2-40B4-BE49-F238E27FC236}">
                  <a16:creationId xmlns:a16="http://schemas.microsoft.com/office/drawing/2014/main" id="{1A3B91EA-F874-670C-5F22-F7C5FE734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" y="2305"/>
              <a:ext cx="63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2" name="Picture 19">
              <a:extLst>
                <a:ext uri="{FF2B5EF4-FFF2-40B4-BE49-F238E27FC236}">
                  <a16:creationId xmlns:a16="http://schemas.microsoft.com/office/drawing/2014/main" id="{E3281447-293E-5637-CEDD-0D9EF3A56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" y="1148"/>
              <a:ext cx="63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3" name="Picture 20">
              <a:extLst>
                <a:ext uri="{FF2B5EF4-FFF2-40B4-BE49-F238E27FC236}">
                  <a16:creationId xmlns:a16="http://schemas.microsoft.com/office/drawing/2014/main" id="{AC10C0E6-75AD-8162-9364-8D9E8083A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" y="2305"/>
              <a:ext cx="63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4" name="Picture 21">
              <a:extLst>
                <a:ext uri="{FF2B5EF4-FFF2-40B4-BE49-F238E27FC236}">
                  <a16:creationId xmlns:a16="http://schemas.microsoft.com/office/drawing/2014/main" id="{E9FBCD0D-4753-64E0-60F6-EE759A628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" y="2887"/>
              <a:ext cx="63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5" name="Picture 22">
              <a:extLst>
                <a:ext uri="{FF2B5EF4-FFF2-40B4-BE49-F238E27FC236}">
                  <a16:creationId xmlns:a16="http://schemas.microsoft.com/office/drawing/2014/main" id="{E577C9F3-E56A-4AE7-296B-1D4316912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" y="1148"/>
              <a:ext cx="63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6" name="Picture 23">
              <a:extLst>
                <a:ext uri="{FF2B5EF4-FFF2-40B4-BE49-F238E27FC236}">
                  <a16:creationId xmlns:a16="http://schemas.microsoft.com/office/drawing/2014/main" id="{57A0136F-FB0D-8A4C-26CC-C98603144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" y="2311"/>
              <a:ext cx="632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7" name="Picture 24">
              <a:extLst>
                <a:ext uri="{FF2B5EF4-FFF2-40B4-BE49-F238E27FC236}">
                  <a16:creationId xmlns:a16="http://schemas.microsoft.com/office/drawing/2014/main" id="{E4B808C5-DC1A-F14C-D9CA-FE01B03A0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" y="1164"/>
              <a:ext cx="63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8" name="Picture 25">
              <a:extLst>
                <a:ext uri="{FF2B5EF4-FFF2-40B4-BE49-F238E27FC236}">
                  <a16:creationId xmlns:a16="http://schemas.microsoft.com/office/drawing/2014/main" id="{7286A872-A2DA-2034-C9CB-EEB20A44C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" y="2311"/>
              <a:ext cx="632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69" name="Picture 26">
              <a:extLst>
                <a:ext uri="{FF2B5EF4-FFF2-40B4-BE49-F238E27FC236}">
                  <a16:creationId xmlns:a16="http://schemas.microsoft.com/office/drawing/2014/main" id="{45A4062E-5BFD-9D5F-6860-FCDA8D920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" y="1729"/>
              <a:ext cx="632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70" name="Picture 27">
              <a:extLst>
                <a:ext uri="{FF2B5EF4-FFF2-40B4-BE49-F238E27FC236}">
                  <a16:creationId xmlns:a16="http://schemas.microsoft.com/office/drawing/2014/main" id="{7554ABDD-9F5C-7D67-6194-AFDF4DDED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" y="2892"/>
              <a:ext cx="63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8571" name="Text Box 28">
              <a:extLst>
                <a:ext uri="{FF2B5EF4-FFF2-40B4-BE49-F238E27FC236}">
                  <a16:creationId xmlns:a16="http://schemas.microsoft.com/office/drawing/2014/main" id="{366FCDA5-11FC-3530-F2A4-C2D4585DD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3" y="3308"/>
              <a:ext cx="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</a:t>
              </a:r>
              <a:r>
                <a:rPr kumimoji="0" lang="en-US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OH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72" name="Text Box 29">
              <a:extLst>
                <a:ext uri="{FF2B5EF4-FFF2-40B4-BE49-F238E27FC236}">
                  <a16:creationId xmlns:a16="http://schemas.microsoft.com/office/drawing/2014/main" id="{477C989A-0E8A-87B0-F1EB-49363809E6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" y="3308"/>
              <a:ext cx="56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BO</a:t>
              </a:r>
              <a:r>
                <a:rPr kumimoji="0" lang="en-US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08573" name="Picture 30">
              <a:extLst>
                <a:ext uri="{FF2B5EF4-FFF2-40B4-BE49-F238E27FC236}">
                  <a16:creationId xmlns:a16="http://schemas.microsoft.com/office/drawing/2014/main" id="{FED59411-5E84-51C3-5FF2-FE00D2079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" y="2892"/>
              <a:ext cx="63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8574" name="Text Box 31">
              <a:extLst>
                <a:ext uri="{FF2B5EF4-FFF2-40B4-BE49-F238E27FC236}">
                  <a16:creationId xmlns:a16="http://schemas.microsoft.com/office/drawing/2014/main" id="{F6C36D74-C5EE-4FD2-8C8B-9BCEF0D6D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3308"/>
              <a:ext cx="7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BOOH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08575" name="Picture 32">
              <a:extLst>
                <a:ext uri="{FF2B5EF4-FFF2-40B4-BE49-F238E27FC236}">
                  <a16:creationId xmlns:a16="http://schemas.microsoft.com/office/drawing/2014/main" id="{57045804-395D-A1CA-FD0B-BB536B4F5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" y="1729"/>
              <a:ext cx="632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76" name="Picture 33">
              <a:extLst>
                <a:ext uri="{FF2B5EF4-FFF2-40B4-BE49-F238E27FC236}">
                  <a16:creationId xmlns:a16="http://schemas.microsoft.com/office/drawing/2014/main" id="{B1EA2B67-D8EB-CE6C-7FA9-6D1BBD45E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" y="1729"/>
              <a:ext cx="632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77" name="Picture 34">
              <a:extLst>
                <a:ext uri="{FF2B5EF4-FFF2-40B4-BE49-F238E27FC236}">
                  <a16:creationId xmlns:a16="http://schemas.microsoft.com/office/drawing/2014/main" id="{34BB0A6A-D931-C6F2-6FFF-E68229295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" y="2892"/>
              <a:ext cx="633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8578" name="Text Box 35">
              <a:extLst>
                <a:ext uri="{FF2B5EF4-FFF2-40B4-BE49-F238E27FC236}">
                  <a16:creationId xmlns:a16="http://schemas.microsoft.com/office/drawing/2014/main" id="{A5329F5D-0B14-5AA8-FA5C-24AF99CC3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" y="3308"/>
              <a:ext cx="4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79" name="Text Box 36">
              <a:extLst>
                <a:ext uri="{FF2B5EF4-FFF2-40B4-BE49-F238E27FC236}">
                  <a16:creationId xmlns:a16="http://schemas.microsoft.com/office/drawing/2014/main" id="{CC8CE98A-FBB5-9C90-211E-447F9E812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" y="2734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</a:t>
              </a:r>
              <a:r>
                <a:rPr kumimoji="0" lang="en-US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80" name="Text Box 37">
              <a:extLst>
                <a:ext uri="{FF2B5EF4-FFF2-40B4-BE49-F238E27FC236}">
                  <a16:creationId xmlns:a16="http://schemas.microsoft.com/office/drawing/2014/main" id="{09605473-AF05-92D5-BF77-672575ADF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3" y="2734"/>
              <a:ext cx="7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</a:t>
              </a:r>
              <a:r>
                <a:rPr kumimoji="0" lang="en-US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OH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81" name="Text Box 38">
              <a:extLst>
                <a:ext uri="{FF2B5EF4-FFF2-40B4-BE49-F238E27FC236}">
                  <a16:creationId xmlns:a16="http://schemas.microsoft.com/office/drawing/2014/main" id="{A9228E9C-41F5-01CB-9D32-64D64F663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2734"/>
              <a:ext cx="4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BHO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82" name="Text Box 39">
              <a:extLst>
                <a:ext uri="{FF2B5EF4-FFF2-40B4-BE49-F238E27FC236}">
                  <a16:creationId xmlns:a16="http://schemas.microsoft.com/office/drawing/2014/main" id="{B7CE55D1-528B-2D8E-ED83-8BFA17B61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" y="2735"/>
              <a:ext cx="5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B(OH)</a:t>
              </a:r>
              <a:r>
                <a:rPr kumimoji="0" lang="en-US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08583" name="Text Box 40">
              <a:extLst>
                <a:ext uri="{FF2B5EF4-FFF2-40B4-BE49-F238E27FC236}">
                  <a16:creationId xmlns:a16="http://schemas.microsoft.com/office/drawing/2014/main" id="{80B00CB7-2F94-7604-6795-37158268CC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" y="2156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</a:t>
              </a:r>
              <a:r>
                <a:rPr kumimoji="0" lang="en-US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84" name="Text Box 41">
              <a:extLst>
                <a:ext uri="{FF2B5EF4-FFF2-40B4-BE49-F238E27FC236}">
                  <a16:creationId xmlns:a16="http://schemas.microsoft.com/office/drawing/2014/main" id="{1898520B-C872-5B6E-791B-DFD7058BC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" y="2156"/>
              <a:ext cx="61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BHOOH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85" name="Text Box 42">
              <a:extLst>
                <a:ext uri="{FF2B5EF4-FFF2-40B4-BE49-F238E27FC236}">
                  <a16:creationId xmlns:a16="http://schemas.microsoft.com/office/drawing/2014/main" id="{C324E026-C79C-25D2-3475-2F73778E8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3" y="2156"/>
              <a:ext cx="2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BO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86" name="Text Box 43">
              <a:extLst>
                <a:ext uri="{FF2B5EF4-FFF2-40B4-BE49-F238E27FC236}">
                  <a16:creationId xmlns:a16="http://schemas.microsoft.com/office/drawing/2014/main" id="{018DF005-7B64-B96D-17BB-48FBD14BC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2156"/>
              <a:ext cx="49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BOH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87" name="Text Box 44">
              <a:extLst>
                <a:ext uri="{FF2B5EF4-FFF2-40B4-BE49-F238E27FC236}">
                  <a16:creationId xmlns:a16="http://schemas.microsoft.com/office/drawing/2014/main" id="{054D6E17-7742-B84A-2CB1-DD450886B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" y="1597"/>
              <a:ext cx="5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</a:t>
              </a:r>
              <a:r>
                <a:rPr kumimoji="0" lang="en-US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88" name="Text Box 45">
              <a:extLst>
                <a:ext uri="{FF2B5EF4-FFF2-40B4-BE49-F238E27FC236}">
                  <a16:creationId xmlns:a16="http://schemas.microsoft.com/office/drawing/2014/main" id="{4E09AA7B-E825-063C-7D63-CC90017AC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3" y="1597"/>
              <a:ext cx="3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89" name="Text Box 46">
              <a:extLst>
                <a:ext uri="{FF2B5EF4-FFF2-40B4-BE49-F238E27FC236}">
                  <a16:creationId xmlns:a16="http://schemas.microsoft.com/office/drawing/2014/main" id="{8875E4AF-A43D-1283-8964-3FDEC4FA1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1597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</a:t>
              </a:r>
              <a:r>
                <a:rPr kumimoji="0" lang="en-US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590" name="Text Box 47">
              <a:extLst>
                <a:ext uri="{FF2B5EF4-FFF2-40B4-BE49-F238E27FC236}">
                  <a16:creationId xmlns:a16="http://schemas.microsoft.com/office/drawing/2014/main" id="{AED0F5E7-0F6A-3B4B-C28C-88120D6D6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" y="1614"/>
              <a:ext cx="71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BH(OH)</a:t>
              </a:r>
              <a:r>
                <a:rPr kumimoji="0" lang="en-US" altLang="en-US" sz="1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0" lang="en-US" altLang="en-US" sz="1400" b="0" i="0" u="none" strike="noStrike" kern="120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</a:p>
          </p:txBody>
        </p:sp>
      </p:grpSp>
      <p:sp>
        <p:nvSpPr>
          <p:cNvPr id="108556" name="Text Box 48">
            <a:extLst>
              <a:ext uri="{FF2B5EF4-FFF2-40B4-BE49-F238E27FC236}">
                <a16:creationId xmlns:a16="http://schemas.microsoft.com/office/drawing/2014/main" id="{3FCA3150-B5D4-D877-8E04-9C70DC930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" y="6145213"/>
            <a:ext cx="7086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Assumption – all adsorbates can access there most stable configuration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B6AC3FBD-2AAD-7A42-B1A4-C8F11E6A5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6200"/>
            <a:ext cx="9140825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96" tIns="45700" rIns="91396" bIns="457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Minimum Energy Path over Au(111)</a:t>
            </a:r>
          </a:p>
        </p:txBody>
      </p:sp>
      <p:sp>
        <p:nvSpPr>
          <p:cNvPr id="110595" name="Text Box 3">
            <a:extLst>
              <a:ext uri="{FF2B5EF4-FFF2-40B4-BE49-F238E27FC236}">
                <a16:creationId xmlns:a16="http://schemas.microsoft.com/office/drawing/2014/main" id="{7042E2F4-5667-514A-485D-262A1D4D897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1226343" y="3512343"/>
            <a:ext cx="297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Relative energy (eV)</a:t>
            </a:r>
          </a:p>
        </p:txBody>
      </p:sp>
      <p:sp>
        <p:nvSpPr>
          <p:cNvPr id="110596" name="Line 4">
            <a:extLst>
              <a:ext uri="{FF2B5EF4-FFF2-40B4-BE49-F238E27FC236}">
                <a16:creationId xmlns:a16="http://schemas.microsoft.com/office/drawing/2014/main" id="{942B026F-6B94-A732-6257-2CCFE04252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14400" y="609600"/>
            <a:ext cx="25400" cy="5434013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597" name="Line 5">
            <a:extLst>
              <a:ext uri="{FF2B5EF4-FFF2-40B4-BE49-F238E27FC236}">
                <a16:creationId xmlns:a16="http://schemas.microsoft.com/office/drawing/2014/main" id="{A0E903EA-D306-C348-4C02-0003A7FC62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4400" y="6019800"/>
            <a:ext cx="7543800" cy="31750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DF461E0-BFB1-49C5-CB84-4C4EBB4AC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238" y="6048375"/>
            <a:ext cx="262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Borohydride oxidation</a:t>
            </a:r>
          </a:p>
        </p:txBody>
      </p:sp>
      <p:sp>
        <p:nvSpPr>
          <p:cNvPr id="110599" name="Line 7">
            <a:extLst>
              <a:ext uri="{FF2B5EF4-FFF2-40B4-BE49-F238E27FC236}">
                <a16:creationId xmlns:a16="http://schemas.microsoft.com/office/drawing/2014/main" id="{3B26B4FB-DE62-19A8-B9C2-3CB566C1A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75" y="1576388"/>
            <a:ext cx="220663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DF3C492C-0F1C-33FF-319B-0E391ED30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481138"/>
            <a:ext cx="39528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0.0</a:t>
            </a:r>
          </a:p>
        </p:txBody>
      </p:sp>
      <p:sp>
        <p:nvSpPr>
          <p:cNvPr id="110601" name="Line 9">
            <a:extLst>
              <a:ext uri="{FF2B5EF4-FFF2-40B4-BE49-F238E27FC236}">
                <a16:creationId xmlns:a16="http://schemas.microsoft.com/office/drawing/2014/main" id="{38DBE93D-DB3B-AB2D-6765-35D856925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75" y="2187575"/>
            <a:ext cx="220663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02" name="Text Box 10">
            <a:extLst>
              <a:ext uri="{FF2B5EF4-FFF2-40B4-BE49-F238E27FC236}">
                <a16:creationId xmlns:a16="http://schemas.microsoft.com/office/drawing/2014/main" id="{3439BFAD-F088-0E67-EE39-DE00617A6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070100"/>
            <a:ext cx="3937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-1.0</a:t>
            </a:r>
          </a:p>
        </p:txBody>
      </p:sp>
      <p:sp>
        <p:nvSpPr>
          <p:cNvPr id="110603" name="Line 11">
            <a:extLst>
              <a:ext uri="{FF2B5EF4-FFF2-40B4-BE49-F238E27FC236}">
                <a16:creationId xmlns:a16="http://schemas.microsoft.com/office/drawing/2014/main" id="{B50C1142-F019-6060-9E6E-85B310816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75" y="2879725"/>
            <a:ext cx="220663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04" name="Text Box 12">
            <a:extLst>
              <a:ext uri="{FF2B5EF4-FFF2-40B4-BE49-F238E27FC236}">
                <a16:creationId xmlns:a16="http://schemas.microsoft.com/office/drawing/2014/main" id="{A8D486E8-639C-24D6-2908-FD724321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760663"/>
            <a:ext cx="3937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-2.0</a:t>
            </a:r>
          </a:p>
        </p:txBody>
      </p:sp>
      <p:sp>
        <p:nvSpPr>
          <p:cNvPr id="110605" name="Text Box 13">
            <a:extLst>
              <a:ext uri="{FF2B5EF4-FFF2-40B4-BE49-F238E27FC236}">
                <a16:creationId xmlns:a16="http://schemas.microsoft.com/office/drawing/2014/main" id="{D5479167-E817-6826-7C76-D275A7F43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3416300"/>
            <a:ext cx="3937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-3.0</a:t>
            </a:r>
          </a:p>
        </p:txBody>
      </p:sp>
      <p:sp>
        <p:nvSpPr>
          <p:cNvPr id="110606" name="Text Box 14">
            <a:extLst>
              <a:ext uri="{FF2B5EF4-FFF2-40B4-BE49-F238E27FC236}">
                <a16:creationId xmlns:a16="http://schemas.microsoft.com/office/drawing/2014/main" id="{BBD9BBC4-CC7E-4D85-48D1-C58DE3995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4084638"/>
            <a:ext cx="3937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-4.0</a:t>
            </a:r>
          </a:p>
        </p:txBody>
      </p:sp>
      <p:sp>
        <p:nvSpPr>
          <p:cNvPr id="110607" name="Line 15">
            <a:extLst>
              <a:ext uri="{FF2B5EF4-FFF2-40B4-BE49-F238E27FC236}">
                <a16:creationId xmlns:a16="http://schemas.microsoft.com/office/drawing/2014/main" id="{F3D7DDEA-01A6-DB67-9308-4BCB06056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75" y="3524250"/>
            <a:ext cx="220663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08" name="Line 16">
            <a:extLst>
              <a:ext uri="{FF2B5EF4-FFF2-40B4-BE49-F238E27FC236}">
                <a16:creationId xmlns:a16="http://schemas.microsoft.com/office/drawing/2014/main" id="{8CC1C345-F4EF-756B-7E9D-0E383E75C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75" y="4191000"/>
            <a:ext cx="220663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09" name="Line 17">
            <a:extLst>
              <a:ext uri="{FF2B5EF4-FFF2-40B4-BE49-F238E27FC236}">
                <a16:creationId xmlns:a16="http://schemas.microsoft.com/office/drawing/2014/main" id="{3F070DFE-5C90-56A9-4820-BA1A59B89A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31975" y="1014413"/>
            <a:ext cx="446088" cy="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10" name="Line 18">
            <a:extLst>
              <a:ext uri="{FF2B5EF4-FFF2-40B4-BE49-F238E27FC236}">
                <a16:creationId xmlns:a16="http://schemas.microsoft.com/office/drawing/2014/main" id="{D8091995-E018-BAA7-C5EC-5C77BEFD0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888" y="4775200"/>
            <a:ext cx="255587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11" name="Text Box 19">
            <a:extLst>
              <a:ext uri="{FF2B5EF4-FFF2-40B4-BE49-F238E27FC236}">
                <a16:creationId xmlns:a16="http://schemas.microsoft.com/office/drawing/2014/main" id="{B2B68F1E-A00B-6DDA-7EC6-237C0FB39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8" y="4668838"/>
            <a:ext cx="5080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-5.0</a:t>
            </a:r>
          </a:p>
        </p:txBody>
      </p:sp>
      <p:sp>
        <p:nvSpPr>
          <p:cNvPr id="110612" name="Line 20">
            <a:extLst>
              <a:ext uri="{FF2B5EF4-FFF2-40B4-BE49-F238E27FC236}">
                <a16:creationId xmlns:a16="http://schemas.microsoft.com/office/drawing/2014/main" id="{61E144A4-6483-B258-CF4C-3E24CF779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888" y="5413375"/>
            <a:ext cx="255587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13" name="Text Box 21">
            <a:extLst>
              <a:ext uri="{FF2B5EF4-FFF2-40B4-BE49-F238E27FC236}">
                <a16:creationId xmlns:a16="http://schemas.microsoft.com/office/drawing/2014/main" id="{29A3987B-F206-4CAD-2351-87B47D397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8" y="5305425"/>
            <a:ext cx="44608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-6.0</a:t>
            </a:r>
          </a:p>
        </p:txBody>
      </p:sp>
      <p:sp>
        <p:nvSpPr>
          <p:cNvPr id="110614" name="Text Box 22">
            <a:extLst>
              <a:ext uri="{FF2B5EF4-FFF2-40B4-BE49-F238E27FC236}">
                <a16:creationId xmlns:a16="http://schemas.microsoft.com/office/drawing/2014/main" id="{2B5A2932-3615-C50B-CDDB-3AA03D8FD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943600"/>
            <a:ext cx="6365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-7.0</a:t>
            </a:r>
          </a:p>
        </p:txBody>
      </p:sp>
      <p:sp>
        <p:nvSpPr>
          <p:cNvPr id="110615" name="Line 23">
            <a:extLst>
              <a:ext uri="{FF2B5EF4-FFF2-40B4-BE49-F238E27FC236}">
                <a16:creationId xmlns:a16="http://schemas.microsoft.com/office/drawing/2014/main" id="{B27B0E14-55B2-CFD3-7B54-3C837E880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888" y="6051550"/>
            <a:ext cx="255587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16" name="Line 24">
            <a:extLst>
              <a:ext uri="{FF2B5EF4-FFF2-40B4-BE49-F238E27FC236}">
                <a16:creationId xmlns:a16="http://schemas.microsoft.com/office/drawing/2014/main" id="{369F362A-38D5-3F31-0403-D5794E13DB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1271588"/>
            <a:ext cx="446088" cy="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17" name="Line 25">
            <a:extLst>
              <a:ext uri="{FF2B5EF4-FFF2-40B4-BE49-F238E27FC236}">
                <a16:creationId xmlns:a16="http://schemas.microsoft.com/office/drawing/2014/main" id="{15AD9CC8-C360-1EF1-CF1F-E502716F1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563" y="1217613"/>
            <a:ext cx="509587" cy="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18" name="Text Box 26">
            <a:extLst>
              <a:ext uri="{FF2B5EF4-FFF2-40B4-BE49-F238E27FC236}">
                <a16:creationId xmlns:a16="http://schemas.microsoft.com/office/drawing/2014/main" id="{87C95528-AD95-1955-9721-010D0A6A3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0" y="1185863"/>
            <a:ext cx="6286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BH</a:t>
            </a:r>
            <a:r>
              <a:rPr kumimoji="0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619" name="Line 27">
            <a:extLst>
              <a:ext uri="{FF2B5EF4-FFF2-40B4-BE49-F238E27FC236}">
                <a16:creationId xmlns:a16="http://schemas.microsoft.com/office/drawing/2014/main" id="{D501D881-67D0-AEAF-A289-3C9E2D2043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1536700"/>
            <a:ext cx="509587" cy="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20" name="Text Box 28">
            <a:extLst>
              <a:ext uri="{FF2B5EF4-FFF2-40B4-BE49-F238E27FC236}">
                <a16:creationId xmlns:a16="http://schemas.microsoft.com/office/drawing/2014/main" id="{28A38689-CCD6-97B9-75C9-D77509975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1506538"/>
            <a:ext cx="1162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BH</a:t>
            </a:r>
            <a:r>
              <a:rPr kumimoji="0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OH</a:t>
            </a:r>
            <a:r>
              <a:rPr kumimoji="0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621" name="Line 29">
            <a:extLst>
              <a:ext uri="{FF2B5EF4-FFF2-40B4-BE49-F238E27FC236}">
                <a16:creationId xmlns:a16="http://schemas.microsoft.com/office/drawing/2014/main" id="{AB4F39FA-D506-7827-0A12-446F98859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3150" y="952500"/>
            <a:ext cx="0" cy="0"/>
          </a:xfrm>
          <a:prstGeom prst="line">
            <a:avLst/>
          </a:prstGeom>
          <a:noFill/>
          <a:ln w="9525">
            <a:solidFill>
              <a:srgbClr val="FF99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22" name="Line 30">
            <a:extLst>
              <a:ext uri="{FF2B5EF4-FFF2-40B4-BE49-F238E27FC236}">
                <a16:creationId xmlns:a16="http://schemas.microsoft.com/office/drawing/2014/main" id="{C86F7D01-76C1-2CB7-282A-21C38BC09C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3913" y="1536700"/>
            <a:ext cx="509587" cy="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23" name="Text Box 31">
            <a:extLst>
              <a:ext uri="{FF2B5EF4-FFF2-40B4-BE49-F238E27FC236}">
                <a16:creationId xmlns:a16="http://schemas.microsoft.com/office/drawing/2014/main" id="{13415659-3A42-5BD3-CE16-023B8C966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325" y="1506538"/>
            <a:ext cx="765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BHOH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624" name="Line 32">
            <a:extLst>
              <a:ext uri="{FF2B5EF4-FFF2-40B4-BE49-F238E27FC236}">
                <a16:creationId xmlns:a16="http://schemas.microsoft.com/office/drawing/2014/main" id="{7A6122FF-536F-1D7D-9979-A9BF25157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0" y="1855788"/>
            <a:ext cx="574675" cy="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25" name="Line 33">
            <a:extLst>
              <a:ext uri="{FF2B5EF4-FFF2-40B4-BE49-F238E27FC236}">
                <a16:creationId xmlns:a16="http://schemas.microsoft.com/office/drawing/2014/main" id="{63C9B76A-4813-2722-B88A-B2EC2B4A7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175" y="1803400"/>
            <a:ext cx="509588" cy="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26" name="Line 34">
            <a:extLst>
              <a:ext uri="{FF2B5EF4-FFF2-40B4-BE49-F238E27FC236}">
                <a16:creationId xmlns:a16="http://schemas.microsoft.com/office/drawing/2014/main" id="{03216CAA-DBDD-AE94-DFA6-0C77D0739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1350" y="1536700"/>
            <a:ext cx="509588" cy="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27" name="Line 35">
            <a:extLst>
              <a:ext uri="{FF2B5EF4-FFF2-40B4-BE49-F238E27FC236}">
                <a16:creationId xmlns:a16="http://schemas.microsoft.com/office/drawing/2014/main" id="{CA19E5B2-6253-95E1-E69C-254D48C68A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1004888"/>
            <a:ext cx="509588" cy="0"/>
          </a:xfrm>
          <a:prstGeom prst="lin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28" name="Text Box 36">
            <a:extLst>
              <a:ext uri="{FF2B5EF4-FFF2-40B4-BE49-F238E27FC236}">
                <a16:creationId xmlns:a16="http://schemas.microsoft.com/office/drawing/2014/main" id="{2D399311-3DCF-62C9-064F-FD608D4D2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971550"/>
            <a:ext cx="7651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</a:t>
            </a:r>
            <a:r>
              <a:rPr kumimoji="0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629" name="Text Box 37">
            <a:extLst>
              <a:ext uri="{FF2B5EF4-FFF2-40B4-BE49-F238E27FC236}">
                <a16:creationId xmlns:a16="http://schemas.microsoft.com/office/drawing/2014/main" id="{86640E12-47BE-381E-90E9-37FF85027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350" y="1506538"/>
            <a:ext cx="7635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BOOH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630" name="Text Box 38">
            <a:extLst>
              <a:ext uri="{FF2B5EF4-FFF2-40B4-BE49-F238E27FC236}">
                <a16:creationId xmlns:a16="http://schemas.microsoft.com/office/drawing/2014/main" id="{DF7DEA16-696C-B690-A982-AA333005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2675" y="1790700"/>
            <a:ext cx="7635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B(OH)</a:t>
            </a:r>
            <a:r>
              <a:rPr kumimoji="0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631" name="Text Box 39">
            <a:extLst>
              <a:ext uri="{FF2B5EF4-FFF2-40B4-BE49-F238E27FC236}">
                <a16:creationId xmlns:a16="http://schemas.microsoft.com/office/drawing/2014/main" id="{91B8EEE5-9E05-E137-3407-34AF41F5F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100" y="22479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U= -1.0 V (NHE)</a:t>
            </a:r>
          </a:p>
        </p:txBody>
      </p:sp>
      <p:sp>
        <p:nvSpPr>
          <p:cNvPr id="110632" name="Text Box 40">
            <a:extLst>
              <a:ext uri="{FF2B5EF4-FFF2-40B4-BE49-F238E27FC236}">
                <a16:creationId xmlns:a16="http://schemas.microsoft.com/office/drawing/2014/main" id="{00016455-733A-5626-4211-2006ABC8C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4300" y="1820863"/>
            <a:ext cx="1066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BH(OH)</a:t>
            </a:r>
            <a:r>
              <a:rPr kumimoji="0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633" name="Text Box 41">
            <a:extLst>
              <a:ext uri="{FF2B5EF4-FFF2-40B4-BE49-F238E27FC236}">
                <a16:creationId xmlns:a16="http://schemas.microsoft.com/office/drawing/2014/main" id="{69C879D9-723A-FA8C-2A15-68E3AF6C3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700" y="1028700"/>
            <a:ext cx="6159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BH</a:t>
            </a:r>
            <a:r>
              <a:rPr kumimoji="0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634" name="Line 42">
            <a:extLst>
              <a:ext uri="{FF2B5EF4-FFF2-40B4-BE49-F238E27FC236}">
                <a16:creationId xmlns:a16="http://schemas.microsoft.com/office/drawing/2014/main" id="{6E5677B6-5BEE-E9DD-6EA8-E7403A00F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75" y="958850"/>
            <a:ext cx="220663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35" name="Text Box 43">
            <a:extLst>
              <a:ext uri="{FF2B5EF4-FFF2-40B4-BE49-F238E27FC236}">
                <a16:creationId xmlns:a16="http://schemas.microsoft.com/office/drawing/2014/main" id="{4A98CF49-CAFF-4CD2-A9F3-2E6746777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838200"/>
            <a:ext cx="3952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110636" name="Line 44">
            <a:extLst>
              <a:ext uri="{FF2B5EF4-FFF2-40B4-BE49-F238E27FC236}">
                <a16:creationId xmlns:a16="http://schemas.microsoft.com/office/drawing/2014/main" id="{2E25DB6B-8C77-DCA1-48C8-174BC354C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581150"/>
            <a:ext cx="509588" cy="0"/>
          </a:xfrm>
          <a:prstGeom prst="line">
            <a:avLst/>
          </a:prstGeom>
          <a:noFill/>
          <a:ln w="190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37" name="Line 45">
            <a:extLst>
              <a:ext uri="{FF2B5EF4-FFF2-40B4-BE49-F238E27FC236}">
                <a16:creationId xmlns:a16="http://schemas.microsoft.com/office/drawing/2014/main" id="{A3EFA965-9E09-3148-F398-D6C2BAE552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990600"/>
            <a:ext cx="228600" cy="609600"/>
          </a:xfrm>
          <a:prstGeom prst="line">
            <a:avLst/>
          </a:prstGeom>
          <a:noFill/>
          <a:ln w="9525">
            <a:solidFill>
              <a:srgbClr val="FF99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38" name="Text Box 46">
            <a:extLst>
              <a:ext uri="{FF2B5EF4-FFF2-40B4-BE49-F238E27FC236}">
                <a16:creationId xmlns:a16="http://schemas.microsoft.com/office/drawing/2014/main" id="{819C2C4D-FCF9-5D5A-FF9D-80C40B2A9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320800"/>
            <a:ext cx="914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BH</a:t>
            </a:r>
            <a:r>
              <a:rPr kumimoji="0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(aq)</a:t>
            </a:r>
          </a:p>
        </p:txBody>
      </p:sp>
      <p:sp>
        <p:nvSpPr>
          <p:cNvPr id="110639" name="Text Box 47">
            <a:extLst>
              <a:ext uri="{FF2B5EF4-FFF2-40B4-BE49-F238E27FC236}">
                <a16:creationId xmlns:a16="http://schemas.microsoft.com/office/drawing/2014/main" id="{40BD887F-A33A-5CD2-0BED-0E7D9F1F2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990600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6" tIns="45700" rIns="91396" bIns="457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BH</a:t>
            </a:r>
            <a:r>
              <a:rPr kumimoji="0" lang="en-US" altLang="en-US" sz="1200" b="1" i="0" u="none" strike="noStrike" kern="1200" cap="none" spc="0" normalizeH="0" baseline="-25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0" lang="en-US" altLang="en-US" sz="1200" b="1" i="0" u="none" strike="noStrike" kern="1200" cap="none" spc="0" normalizeH="0" baseline="3000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</a:t>
            </a: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10640" name="Group 48">
            <a:extLst>
              <a:ext uri="{FF2B5EF4-FFF2-40B4-BE49-F238E27FC236}">
                <a16:creationId xmlns:a16="http://schemas.microsoft.com/office/drawing/2014/main" id="{A6B3099F-1A43-3F6B-35D7-144374E4FEBB}"/>
              </a:ext>
            </a:extLst>
          </p:cNvPr>
          <p:cNvGrpSpPr>
            <a:grpSpLocks/>
          </p:cNvGrpSpPr>
          <p:nvPr/>
        </p:nvGrpSpPr>
        <p:grpSpPr bwMode="auto">
          <a:xfrm>
            <a:off x="7834313" y="6157913"/>
            <a:ext cx="1919287" cy="700087"/>
            <a:chOff x="1008" y="1248"/>
            <a:chExt cx="1209" cy="441"/>
          </a:xfrm>
        </p:grpSpPr>
        <p:pic>
          <p:nvPicPr>
            <p:cNvPr id="110681" name="Picture 49" descr="psuBlue">
              <a:extLst>
                <a:ext uri="{FF2B5EF4-FFF2-40B4-BE49-F238E27FC236}">
                  <a16:creationId xmlns:a16="http://schemas.microsoft.com/office/drawing/2014/main" id="{C9731BB9-5D01-DE6A-EBC0-956EF413E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74"/>
            <a:stretch>
              <a:fillRect/>
            </a:stretch>
          </p:blipFill>
          <p:spPr bwMode="auto">
            <a:xfrm>
              <a:off x="1008" y="1344"/>
              <a:ext cx="1209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682" name="Picture 50" descr="psuBlue">
              <a:extLst>
                <a:ext uri="{FF2B5EF4-FFF2-40B4-BE49-F238E27FC236}">
                  <a16:creationId xmlns:a16="http://schemas.microsoft.com/office/drawing/2014/main" id="{6B3A0A0D-E614-5FDD-25C5-BAAE1D1AC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934" b="61217"/>
            <a:stretch>
              <a:fillRect/>
            </a:stretch>
          </p:blipFill>
          <p:spPr bwMode="auto">
            <a:xfrm>
              <a:off x="1296" y="1248"/>
              <a:ext cx="5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0641" name="Freeform 51">
            <a:extLst>
              <a:ext uri="{FF2B5EF4-FFF2-40B4-BE49-F238E27FC236}">
                <a16:creationId xmlns:a16="http://schemas.microsoft.com/office/drawing/2014/main" id="{347C5660-59DE-8EDA-18D4-BA63FB0333AF}"/>
              </a:ext>
            </a:extLst>
          </p:cNvPr>
          <p:cNvSpPr>
            <a:spLocks/>
          </p:cNvSpPr>
          <p:nvPr/>
        </p:nvSpPr>
        <p:spPr bwMode="auto">
          <a:xfrm>
            <a:off x="7467600" y="749300"/>
            <a:ext cx="228600" cy="774700"/>
          </a:xfrm>
          <a:custGeom>
            <a:avLst/>
            <a:gdLst>
              <a:gd name="T0" fmla="*/ 0 w 144"/>
              <a:gd name="T1" fmla="*/ 2147483646 h 488"/>
              <a:gd name="T2" fmla="*/ 2147483646 w 144"/>
              <a:gd name="T3" fmla="*/ 2147483646 h 488"/>
              <a:gd name="T4" fmla="*/ 2147483646 w 144"/>
              <a:gd name="T5" fmla="*/ 2147483646 h 4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4" h="488">
                <a:moveTo>
                  <a:pt x="0" y="488"/>
                </a:moveTo>
                <a:cubicBezTo>
                  <a:pt x="36" y="300"/>
                  <a:pt x="72" y="112"/>
                  <a:pt x="96" y="56"/>
                </a:cubicBezTo>
                <a:cubicBezTo>
                  <a:pt x="120" y="0"/>
                  <a:pt x="132" y="76"/>
                  <a:pt x="144" y="152"/>
                </a:cubicBezTo>
              </a:path>
            </a:pathLst>
          </a:custGeom>
          <a:noFill/>
          <a:ln w="9525" cap="flat" cmpd="sng">
            <a:solidFill>
              <a:srgbClr val="FF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42" name="Freeform 52">
            <a:extLst>
              <a:ext uri="{FF2B5EF4-FFF2-40B4-BE49-F238E27FC236}">
                <a16:creationId xmlns:a16="http://schemas.microsoft.com/office/drawing/2014/main" id="{F5024848-90A7-497E-286C-8D7DD0A3E13D}"/>
              </a:ext>
            </a:extLst>
          </p:cNvPr>
          <p:cNvSpPr>
            <a:spLocks/>
          </p:cNvSpPr>
          <p:nvPr/>
        </p:nvSpPr>
        <p:spPr bwMode="auto">
          <a:xfrm>
            <a:off x="2254250" y="841375"/>
            <a:ext cx="152400" cy="419100"/>
          </a:xfrm>
          <a:custGeom>
            <a:avLst/>
            <a:gdLst>
              <a:gd name="T0" fmla="*/ 0 w 96"/>
              <a:gd name="T1" fmla="*/ 2147483646 h 264"/>
              <a:gd name="T2" fmla="*/ 2147483646 w 96"/>
              <a:gd name="T3" fmla="*/ 2147483646 h 264"/>
              <a:gd name="T4" fmla="*/ 2147483646 w 96"/>
              <a:gd name="T5" fmla="*/ 2147483646 h 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" h="264">
                <a:moveTo>
                  <a:pt x="0" y="120"/>
                </a:moveTo>
                <a:cubicBezTo>
                  <a:pt x="16" y="60"/>
                  <a:pt x="32" y="0"/>
                  <a:pt x="48" y="24"/>
                </a:cubicBezTo>
                <a:cubicBezTo>
                  <a:pt x="64" y="48"/>
                  <a:pt x="88" y="224"/>
                  <a:pt x="96" y="264"/>
                </a:cubicBezTo>
              </a:path>
            </a:pathLst>
          </a:custGeom>
          <a:noFill/>
          <a:ln w="9525" cap="flat" cmpd="sng">
            <a:solidFill>
              <a:srgbClr val="FF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43" name="Freeform 53">
            <a:extLst>
              <a:ext uri="{FF2B5EF4-FFF2-40B4-BE49-F238E27FC236}">
                <a16:creationId xmlns:a16="http://schemas.microsoft.com/office/drawing/2014/main" id="{05E56672-2398-3A34-49EE-3127BEB816EF}"/>
              </a:ext>
            </a:extLst>
          </p:cNvPr>
          <p:cNvSpPr>
            <a:spLocks/>
          </p:cNvSpPr>
          <p:nvPr/>
        </p:nvSpPr>
        <p:spPr bwMode="auto">
          <a:xfrm>
            <a:off x="2822575" y="819150"/>
            <a:ext cx="304800" cy="469900"/>
          </a:xfrm>
          <a:custGeom>
            <a:avLst/>
            <a:gdLst>
              <a:gd name="T0" fmla="*/ 0 w 192"/>
              <a:gd name="T1" fmla="*/ 2147483646 h 296"/>
              <a:gd name="T2" fmla="*/ 2147483646 w 192"/>
              <a:gd name="T3" fmla="*/ 2147483646 h 296"/>
              <a:gd name="T4" fmla="*/ 2147483646 w 192"/>
              <a:gd name="T5" fmla="*/ 2147483646 h 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" h="296">
                <a:moveTo>
                  <a:pt x="0" y="296"/>
                </a:moveTo>
                <a:cubicBezTo>
                  <a:pt x="8" y="156"/>
                  <a:pt x="16" y="16"/>
                  <a:pt x="48" y="8"/>
                </a:cubicBezTo>
                <a:cubicBezTo>
                  <a:pt x="80" y="0"/>
                  <a:pt x="160" y="208"/>
                  <a:pt x="192" y="248"/>
                </a:cubicBezTo>
              </a:path>
            </a:pathLst>
          </a:custGeom>
          <a:noFill/>
          <a:ln w="9525" cap="flat" cmpd="sng">
            <a:solidFill>
              <a:srgbClr val="FF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44" name="Freeform 54">
            <a:extLst>
              <a:ext uri="{FF2B5EF4-FFF2-40B4-BE49-F238E27FC236}">
                <a16:creationId xmlns:a16="http://schemas.microsoft.com/office/drawing/2014/main" id="{6647A354-9675-0AB5-64F4-4A02356AFB72}"/>
              </a:ext>
            </a:extLst>
          </p:cNvPr>
          <p:cNvSpPr>
            <a:spLocks/>
          </p:cNvSpPr>
          <p:nvPr/>
        </p:nvSpPr>
        <p:spPr bwMode="auto">
          <a:xfrm>
            <a:off x="4419600" y="1066800"/>
            <a:ext cx="228600" cy="457200"/>
          </a:xfrm>
          <a:custGeom>
            <a:avLst/>
            <a:gdLst>
              <a:gd name="T0" fmla="*/ 0 w 144"/>
              <a:gd name="T1" fmla="*/ 2147483646 h 288"/>
              <a:gd name="T2" fmla="*/ 2147483646 w 144"/>
              <a:gd name="T3" fmla="*/ 0 h 288"/>
              <a:gd name="T4" fmla="*/ 2147483646 w 144"/>
              <a:gd name="T5" fmla="*/ 2147483646 h 2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4" h="288">
                <a:moveTo>
                  <a:pt x="0" y="288"/>
                </a:moveTo>
                <a:cubicBezTo>
                  <a:pt x="12" y="144"/>
                  <a:pt x="24" y="0"/>
                  <a:pt x="48" y="0"/>
                </a:cubicBezTo>
                <a:cubicBezTo>
                  <a:pt x="72" y="0"/>
                  <a:pt x="128" y="240"/>
                  <a:pt x="144" y="288"/>
                </a:cubicBezTo>
              </a:path>
            </a:pathLst>
          </a:custGeom>
          <a:noFill/>
          <a:ln w="9525" cap="flat" cmpd="sng">
            <a:solidFill>
              <a:srgbClr val="FF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45" name="Freeform 55">
            <a:extLst>
              <a:ext uri="{FF2B5EF4-FFF2-40B4-BE49-F238E27FC236}">
                <a16:creationId xmlns:a16="http://schemas.microsoft.com/office/drawing/2014/main" id="{052008E1-3A78-04B0-94A7-05F634BF6A10}"/>
              </a:ext>
            </a:extLst>
          </p:cNvPr>
          <p:cNvSpPr>
            <a:spLocks/>
          </p:cNvSpPr>
          <p:nvPr/>
        </p:nvSpPr>
        <p:spPr bwMode="auto">
          <a:xfrm>
            <a:off x="5102225" y="1539875"/>
            <a:ext cx="304800" cy="304800"/>
          </a:xfrm>
          <a:custGeom>
            <a:avLst/>
            <a:gdLst>
              <a:gd name="T0" fmla="*/ 0 w 192"/>
              <a:gd name="T1" fmla="*/ 0 h 192"/>
              <a:gd name="T2" fmla="*/ 2147483646 w 192"/>
              <a:gd name="T3" fmla="*/ 2147483646 h 192"/>
              <a:gd name="T4" fmla="*/ 2147483646 w 192"/>
              <a:gd name="T5" fmla="*/ 2147483646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" h="192">
                <a:moveTo>
                  <a:pt x="0" y="0"/>
                </a:moveTo>
                <a:cubicBezTo>
                  <a:pt x="32" y="8"/>
                  <a:pt x="64" y="16"/>
                  <a:pt x="96" y="48"/>
                </a:cubicBezTo>
                <a:cubicBezTo>
                  <a:pt x="128" y="80"/>
                  <a:pt x="160" y="136"/>
                  <a:pt x="192" y="192"/>
                </a:cubicBezTo>
              </a:path>
            </a:pathLst>
          </a:custGeom>
          <a:noFill/>
          <a:ln w="9525" cap="flat" cmpd="sng">
            <a:solidFill>
              <a:srgbClr val="FF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46" name="Freeform 56">
            <a:extLst>
              <a:ext uri="{FF2B5EF4-FFF2-40B4-BE49-F238E27FC236}">
                <a16:creationId xmlns:a16="http://schemas.microsoft.com/office/drawing/2014/main" id="{59D5AD90-B275-5D9F-A926-942AD07D8D14}"/>
              </a:ext>
            </a:extLst>
          </p:cNvPr>
          <p:cNvSpPr>
            <a:spLocks/>
          </p:cNvSpPr>
          <p:nvPr/>
        </p:nvSpPr>
        <p:spPr bwMode="auto">
          <a:xfrm>
            <a:off x="5959475" y="1473200"/>
            <a:ext cx="266700" cy="393700"/>
          </a:xfrm>
          <a:custGeom>
            <a:avLst/>
            <a:gdLst>
              <a:gd name="T0" fmla="*/ 0 w 144"/>
              <a:gd name="T1" fmla="*/ 2147483646 h 248"/>
              <a:gd name="T2" fmla="*/ 2147483646 w 144"/>
              <a:gd name="T3" fmla="*/ 2147483646 h 248"/>
              <a:gd name="T4" fmla="*/ 2147483646 w 144"/>
              <a:gd name="T5" fmla="*/ 2147483646 h 2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4" h="248">
                <a:moveTo>
                  <a:pt x="0" y="248"/>
                </a:moveTo>
                <a:cubicBezTo>
                  <a:pt x="12" y="132"/>
                  <a:pt x="24" y="16"/>
                  <a:pt x="48" y="8"/>
                </a:cubicBezTo>
                <a:cubicBezTo>
                  <a:pt x="72" y="0"/>
                  <a:pt x="108" y="100"/>
                  <a:pt x="144" y="200"/>
                </a:cubicBezTo>
              </a:path>
            </a:pathLst>
          </a:custGeom>
          <a:noFill/>
          <a:ln w="9525" cap="flat" cmpd="sng">
            <a:solidFill>
              <a:srgbClr val="FF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47" name="Freeform 57">
            <a:extLst>
              <a:ext uri="{FF2B5EF4-FFF2-40B4-BE49-F238E27FC236}">
                <a16:creationId xmlns:a16="http://schemas.microsoft.com/office/drawing/2014/main" id="{802CA623-C917-0059-BB43-AFB9D90843F4}"/>
              </a:ext>
            </a:extLst>
          </p:cNvPr>
          <p:cNvSpPr>
            <a:spLocks/>
          </p:cNvSpPr>
          <p:nvPr/>
        </p:nvSpPr>
        <p:spPr bwMode="auto">
          <a:xfrm>
            <a:off x="6708775" y="1238250"/>
            <a:ext cx="301625" cy="584200"/>
          </a:xfrm>
          <a:custGeom>
            <a:avLst/>
            <a:gdLst>
              <a:gd name="T0" fmla="*/ 0 w 192"/>
              <a:gd name="T1" fmla="*/ 2147483646 h 368"/>
              <a:gd name="T2" fmla="*/ 2147483646 w 192"/>
              <a:gd name="T3" fmla="*/ 2147483646 h 368"/>
              <a:gd name="T4" fmla="*/ 2147483646 w 192"/>
              <a:gd name="T5" fmla="*/ 2147483646 h 3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" h="368">
                <a:moveTo>
                  <a:pt x="0" y="368"/>
                </a:moveTo>
                <a:cubicBezTo>
                  <a:pt x="32" y="216"/>
                  <a:pt x="64" y="64"/>
                  <a:pt x="96" y="32"/>
                </a:cubicBezTo>
                <a:cubicBezTo>
                  <a:pt x="128" y="0"/>
                  <a:pt x="160" y="88"/>
                  <a:pt x="192" y="176"/>
                </a:cubicBezTo>
              </a:path>
            </a:pathLst>
          </a:custGeom>
          <a:noFill/>
          <a:ln w="9525" cap="flat" cmpd="sng">
            <a:solidFill>
              <a:srgbClr val="FF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648" name="Freeform 58">
            <a:extLst>
              <a:ext uri="{FF2B5EF4-FFF2-40B4-BE49-F238E27FC236}">
                <a16:creationId xmlns:a16="http://schemas.microsoft.com/office/drawing/2014/main" id="{D0111957-41D9-2417-3164-EB4B14978F94}"/>
              </a:ext>
            </a:extLst>
          </p:cNvPr>
          <p:cNvSpPr>
            <a:spLocks/>
          </p:cNvSpPr>
          <p:nvPr/>
        </p:nvSpPr>
        <p:spPr bwMode="auto">
          <a:xfrm>
            <a:off x="3619500" y="1222375"/>
            <a:ext cx="304800" cy="304800"/>
          </a:xfrm>
          <a:custGeom>
            <a:avLst/>
            <a:gdLst>
              <a:gd name="T0" fmla="*/ 0 w 192"/>
              <a:gd name="T1" fmla="*/ 0 h 192"/>
              <a:gd name="T2" fmla="*/ 2147483646 w 192"/>
              <a:gd name="T3" fmla="*/ 2147483646 h 192"/>
              <a:gd name="T4" fmla="*/ 2147483646 w 192"/>
              <a:gd name="T5" fmla="*/ 2147483646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2" h="192">
                <a:moveTo>
                  <a:pt x="0" y="0"/>
                </a:moveTo>
                <a:cubicBezTo>
                  <a:pt x="32" y="8"/>
                  <a:pt x="64" y="16"/>
                  <a:pt x="96" y="48"/>
                </a:cubicBezTo>
                <a:cubicBezTo>
                  <a:pt x="128" y="80"/>
                  <a:pt x="160" y="136"/>
                  <a:pt x="192" y="192"/>
                </a:cubicBezTo>
              </a:path>
            </a:pathLst>
          </a:custGeom>
          <a:noFill/>
          <a:ln w="9525" cap="flat" cmpd="sng">
            <a:solidFill>
              <a:srgbClr val="FF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4331" name="Group 59">
            <a:extLst>
              <a:ext uri="{FF2B5EF4-FFF2-40B4-BE49-F238E27FC236}">
                <a16:creationId xmlns:a16="http://schemas.microsoft.com/office/drawing/2014/main" id="{36DE0714-0A96-774B-5858-3DCA6039D09B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447800"/>
            <a:ext cx="6729413" cy="4597400"/>
            <a:chOff x="1008" y="912"/>
            <a:chExt cx="4239" cy="2896"/>
          </a:xfrm>
        </p:grpSpPr>
        <p:sp>
          <p:nvSpPr>
            <p:cNvPr id="110650" name="Line 60">
              <a:extLst>
                <a:ext uri="{FF2B5EF4-FFF2-40B4-BE49-F238E27FC236}">
                  <a16:creationId xmlns:a16="http://schemas.microsoft.com/office/drawing/2014/main" id="{5F5F6BE6-423D-E517-2673-1E8FFB6AF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912"/>
              <a:ext cx="144" cy="9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10651" name="Group 61">
              <a:extLst>
                <a:ext uri="{FF2B5EF4-FFF2-40B4-BE49-F238E27FC236}">
                  <a16:creationId xmlns:a16="http://schemas.microsoft.com/office/drawing/2014/main" id="{4B252C4E-4E2E-7265-A398-0439407DC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" y="915"/>
              <a:ext cx="4175" cy="2893"/>
              <a:chOff x="1072" y="915"/>
              <a:chExt cx="4175" cy="2893"/>
            </a:xfrm>
          </p:grpSpPr>
          <p:sp>
            <p:nvSpPr>
              <p:cNvPr id="110652" name="Line 62">
                <a:extLst>
                  <a:ext uri="{FF2B5EF4-FFF2-40B4-BE49-F238E27FC236}">
                    <a16:creationId xmlns:a16="http://schemas.microsoft.com/office/drawing/2014/main" id="{A94CCCC0-20CB-B476-8419-ADEF5CC1B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1669"/>
                <a:ext cx="321" cy="0"/>
              </a:xfrm>
              <a:prstGeom prst="line">
                <a:avLst/>
              </a:prstGeom>
              <a:noFill/>
              <a:ln w="1905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653" name="Freeform 63">
                <a:extLst>
                  <a:ext uri="{FF2B5EF4-FFF2-40B4-BE49-F238E27FC236}">
                    <a16:creationId xmlns:a16="http://schemas.microsoft.com/office/drawing/2014/main" id="{641C337A-1E23-7896-2287-6B96C244D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192"/>
                <a:ext cx="192" cy="488"/>
              </a:xfrm>
              <a:custGeom>
                <a:avLst/>
                <a:gdLst>
                  <a:gd name="T0" fmla="*/ 0 w 192"/>
                  <a:gd name="T1" fmla="*/ 152 h 488"/>
                  <a:gd name="T2" fmla="*/ 48 w 192"/>
                  <a:gd name="T3" fmla="*/ 56 h 488"/>
                  <a:gd name="T4" fmla="*/ 192 w 192"/>
                  <a:gd name="T5" fmla="*/ 488 h 48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2" h="488">
                    <a:moveTo>
                      <a:pt x="0" y="152"/>
                    </a:moveTo>
                    <a:cubicBezTo>
                      <a:pt x="8" y="76"/>
                      <a:pt x="16" y="0"/>
                      <a:pt x="48" y="56"/>
                    </a:cubicBezTo>
                    <a:cubicBezTo>
                      <a:pt x="80" y="112"/>
                      <a:pt x="136" y="300"/>
                      <a:pt x="192" y="488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10654" name="Group 64">
                <a:extLst>
                  <a:ext uri="{FF2B5EF4-FFF2-40B4-BE49-F238E27FC236}">
                    <a16:creationId xmlns:a16="http://schemas.microsoft.com/office/drawing/2014/main" id="{0A94F8C2-90BD-532F-C5BF-507643AA88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72" y="915"/>
                <a:ext cx="4175" cy="2893"/>
                <a:chOff x="1072" y="915"/>
                <a:chExt cx="4175" cy="2893"/>
              </a:xfrm>
            </p:grpSpPr>
            <p:sp>
              <p:nvSpPr>
                <p:cNvPr id="110655" name="Line 65">
                  <a:extLst>
                    <a:ext uri="{FF2B5EF4-FFF2-40B4-BE49-F238E27FC236}">
                      <a16:creationId xmlns:a16="http://schemas.microsoft.com/office/drawing/2014/main" id="{80CCBEDE-6928-3CD0-B665-BEA564C49E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77" y="2282"/>
                  <a:ext cx="321" cy="0"/>
                </a:xfrm>
                <a:prstGeom prst="line">
                  <a:avLst/>
                </a:prstGeom>
                <a:noFill/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656" name="Text Box 66">
                  <a:extLst>
                    <a:ext uri="{FF2B5EF4-FFF2-40B4-BE49-F238E27FC236}">
                      <a16:creationId xmlns:a16="http://schemas.microsoft.com/office/drawing/2014/main" id="{B64E08DB-B221-DEFF-5DA9-442799C986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24" y="2262"/>
                  <a:ext cx="566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BH</a:t>
                  </a:r>
                  <a:r>
                    <a:rPr kumimoji="0" lang="en-US" altLang="en-US" sz="12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OH</a:t>
                  </a:r>
                  <a:r>
                    <a:rPr kumimoji="0" lang="en-US" altLang="en-US" sz="1200" b="1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*</a:t>
                  </a:r>
                  <a:endPara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657" name="Line 67">
                  <a:extLst>
                    <a:ext uri="{FF2B5EF4-FFF2-40B4-BE49-F238E27FC236}">
                      <a16:creationId xmlns:a16="http://schemas.microsoft.com/office/drawing/2014/main" id="{5EE6E4F7-B622-5FD1-B95C-28663EF235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0" y="3220"/>
                  <a:ext cx="362" cy="0"/>
                </a:xfrm>
                <a:prstGeom prst="line">
                  <a:avLst/>
                </a:prstGeom>
                <a:noFill/>
                <a:ln w="19050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658" name="Text Box 68">
                  <a:extLst>
                    <a:ext uri="{FF2B5EF4-FFF2-40B4-BE49-F238E27FC236}">
                      <a16:creationId xmlns:a16="http://schemas.microsoft.com/office/drawing/2014/main" id="{ED907B2B-ADEF-70F6-6494-855CDCB040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0" y="3199"/>
                  <a:ext cx="577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BH(OH)</a:t>
                  </a:r>
                  <a:r>
                    <a:rPr kumimoji="0" lang="en-US" altLang="en-US" sz="12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kumimoji="0" lang="en-US" altLang="en-US" sz="1200" b="1" i="0" u="none" strike="noStrike" kern="1200" cap="none" spc="0" normalizeH="0" baseline="3000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*</a:t>
                  </a:r>
                  <a:endPara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659" name="Freeform 69">
                  <a:extLst>
                    <a:ext uri="{FF2B5EF4-FFF2-40B4-BE49-F238E27FC236}">
                      <a16:creationId xmlns:a16="http://schemas.microsoft.com/office/drawing/2014/main" id="{0572D88A-4EFC-04B1-BB9A-BAB22BFC58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4" y="2034"/>
                  <a:ext cx="144" cy="584"/>
                </a:xfrm>
                <a:custGeom>
                  <a:avLst/>
                  <a:gdLst>
                    <a:gd name="T0" fmla="*/ 0 w 144"/>
                    <a:gd name="T1" fmla="*/ 248 h 584"/>
                    <a:gd name="T2" fmla="*/ 48 w 144"/>
                    <a:gd name="T3" fmla="*/ 56 h 584"/>
                    <a:gd name="T4" fmla="*/ 144 w 144"/>
                    <a:gd name="T5" fmla="*/ 584 h 58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44" h="584">
                      <a:moveTo>
                        <a:pt x="0" y="248"/>
                      </a:moveTo>
                      <a:cubicBezTo>
                        <a:pt x="12" y="124"/>
                        <a:pt x="24" y="0"/>
                        <a:pt x="48" y="56"/>
                      </a:cubicBezTo>
                      <a:cubicBezTo>
                        <a:pt x="72" y="112"/>
                        <a:pt x="108" y="348"/>
                        <a:pt x="144" y="58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660" name="Freeform 70">
                  <a:extLst>
                    <a:ext uri="{FF2B5EF4-FFF2-40B4-BE49-F238E27FC236}">
                      <a16:creationId xmlns:a16="http://schemas.microsoft.com/office/drawing/2014/main" id="{02B12679-9973-3C22-1FD0-15CDC92B9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2602"/>
                  <a:ext cx="170" cy="614"/>
                </a:xfrm>
                <a:custGeom>
                  <a:avLst/>
                  <a:gdLst>
                    <a:gd name="T0" fmla="*/ 0 w 192"/>
                    <a:gd name="T1" fmla="*/ 8 h 632"/>
                    <a:gd name="T2" fmla="*/ 27 w 192"/>
                    <a:gd name="T3" fmla="*/ 89 h 632"/>
                    <a:gd name="T4" fmla="*/ 105 w 192"/>
                    <a:gd name="T5" fmla="*/ 547 h 63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92" h="632">
                      <a:moveTo>
                        <a:pt x="0" y="8"/>
                      </a:moveTo>
                      <a:cubicBezTo>
                        <a:pt x="8" y="4"/>
                        <a:pt x="16" y="0"/>
                        <a:pt x="48" y="104"/>
                      </a:cubicBezTo>
                      <a:cubicBezTo>
                        <a:pt x="80" y="208"/>
                        <a:pt x="160" y="552"/>
                        <a:pt x="192" y="6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0661" name="Group 71">
                  <a:extLst>
                    <a:ext uri="{FF2B5EF4-FFF2-40B4-BE49-F238E27FC236}">
                      <a16:creationId xmlns:a16="http://schemas.microsoft.com/office/drawing/2014/main" id="{CEAA5B23-DA04-C198-55BF-BAD8DA4BC4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72" y="915"/>
                  <a:ext cx="4175" cy="2893"/>
                  <a:chOff x="1072" y="915"/>
                  <a:chExt cx="4175" cy="2893"/>
                </a:xfrm>
              </p:grpSpPr>
              <p:sp>
                <p:nvSpPr>
                  <p:cNvPr id="110662" name="Text Box 72">
                    <a:extLst>
                      <a:ext uri="{FF2B5EF4-FFF2-40B4-BE49-F238E27FC236}">
                        <a16:creationId xmlns:a16="http://schemas.microsoft.com/office/drawing/2014/main" id="{873DCAA1-73DF-F4CE-1108-052759B22AE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72" y="915"/>
                    <a:ext cx="442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1396" tIns="45700" rIns="91396" bIns="45700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BH</a:t>
                    </a:r>
                    <a:r>
                      <a:rPr kumimoji="0" lang="en-US" altLang="en-US" sz="1200" b="1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4</a:t>
                    </a:r>
                    <a:r>
                      <a:rPr kumimoji="0" lang="en-US" altLang="en-US" sz="1200" b="1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*</a:t>
                    </a:r>
                    <a:endPara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663" name="Line 73">
                    <a:extLst>
                      <a:ext uri="{FF2B5EF4-FFF2-40B4-BE49-F238E27FC236}">
                        <a16:creationId xmlns:a16="http://schemas.microsoft.com/office/drawing/2014/main" id="{2F59C24E-8CED-428A-1062-411377D2DC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08" y="1344"/>
                    <a:ext cx="28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64" name="Text Box 74">
                    <a:extLst>
                      <a:ext uri="{FF2B5EF4-FFF2-40B4-BE49-F238E27FC236}">
                        <a16:creationId xmlns:a16="http://schemas.microsoft.com/office/drawing/2014/main" id="{BE5BE703-DF01-0192-C840-C8D66531517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0" y="1326"/>
                    <a:ext cx="388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BH</a:t>
                    </a:r>
                    <a:r>
                      <a:rPr kumimoji="0" lang="en-US" altLang="en-US" sz="1200" b="1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3</a:t>
                    </a:r>
                    <a:r>
                      <a:rPr kumimoji="0" lang="en-US" altLang="en-US" sz="1200" b="1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*</a:t>
                    </a:r>
                    <a:endPara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665" name="Text Box 75">
                    <a:extLst>
                      <a:ext uri="{FF2B5EF4-FFF2-40B4-BE49-F238E27FC236}">
                        <a16:creationId xmlns:a16="http://schemas.microsoft.com/office/drawing/2014/main" id="{E3DB6330-6928-FAE2-D7EA-F1D847BEB0E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47" y="1649"/>
                    <a:ext cx="405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BH</a:t>
                    </a:r>
                    <a:r>
                      <a:rPr kumimoji="0" lang="en-US" altLang="en-US" sz="1200" b="1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altLang="en-US" sz="1200" b="1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*</a:t>
                    </a:r>
                    <a:endPara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666" name="Line 76">
                    <a:extLst>
                      <a:ext uri="{FF2B5EF4-FFF2-40B4-BE49-F238E27FC236}">
                        <a16:creationId xmlns:a16="http://schemas.microsoft.com/office/drawing/2014/main" id="{DEF5AE57-66FB-C108-5572-44E2812CD7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19" y="2617"/>
                    <a:ext cx="32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67" name="Text Box 77">
                    <a:extLst>
                      <a:ext uri="{FF2B5EF4-FFF2-40B4-BE49-F238E27FC236}">
                        <a16:creationId xmlns:a16="http://schemas.microsoft.com/office/drawing/2014/main" id="{412E22E8-DED6-4766-484D-391D74AF55F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38" y="2596"/>
                    <a:ext cx="482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BHOH</a:t>
                    </a:r>
                    <a:r>
                      <a:rPr kumimoji="0" lang="en-US" altLang="en-US" sz="1200" b="1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*</a:t>
                    </a:r>
                    <a:endPara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668" name="Line 78">
                    <a:extLst>
                      <a:ext uri="{FF2B5EF4-FFF2-40B4-BE49-F238E27FC236}">
                        <a16:creationId xmlns:a16="http://schemas.microsoft.com/office/drawing/2014/main" id="{E6E45F61-307D-9DC0-43B0-2A38C771AB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22" y="3488"/>
                    <a:ext cx="362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69" name="Text Box 79">
                    <a:extLst>
                      <a:ext uri="{FF2B5EF4-FFF2-40B4-BE49-F238E27FC236}">
                        <a16:creationId xmlns:a16="http://schemas.microsoft.com/office/drawing/2014/main" id="{7E07B3C5-5252-B8CD-430A-9C4CAF7A8B8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82" y="3468"/>
                    <a:ext cx="481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B(OH)</a:t>
                    </a:r>
                    <a:r>
                      <a:rPr kumimoji="0" lang="en-US" altLang="en-US" sz="1200" b="1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altLang="en-US" sz="1200" b="1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*</a:t>
                    </a:r>
                    <a:endPara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670" name="Line 80">
                    <a:extLst>
                      <a:ext uri="{FF2B5EF4-FFF2-40B4-BE49-F238E27FC236}">
                        <a16:creationId xmlns:a16="http://schemas.microsoft.com/office/drawing/2014/main" id="{4F152D03-EBFF-B8E4-BE84-1B03844A64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04" y="3622"/>
                    <a:ext cx="32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71" name="Line 81">
                    <a:extLst>
                      <a:ext uri="{FF2B5EF4-FFF2-40B4-BE49-F238E27FC236}">
                        <a16:creationId xmlns:a16="http://schemas.microsoft.com/office/drawing/2014/main" id="{C1BA575E-4A00-31BC-7982-328B980743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46" y="3655"/>
                    <a:ext cx="32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CC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72" name="Text Box 82">
                    <a:extLst>
                      <a:ext uri="{FF2B5EF4-FFF2-40B4-BE49-F238E27FC236}">
                        <a16:creationId xmlns:a16="http://schemas.microsoft.com/office/drawing/2014/main" id="{7440FFDE-1C27-3675-89F3-5EBD6407B9F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4" y="3601"/>
                    <a:ext cx="481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BOOH</a:t>
                    </a:r>
                    <a:r>
                      <a:rPr kumimoji="0" lang="en-US" altLang="en-US" sz="1200" b="1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*</a:t>
                    </a:r>
                    <a:endPara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673" name="Text Box 83">
                    <a:extLst>
                      <a:ext uri="{FF2B5EF4-FFF2-40B4-BE49-F238E27FC236}">
                        <a16:creationId xmlns:a16="http://schemas.microsoft.com/office/drawing/2014/main" id="{A38A10F9-DE3E-E2EE-75EC-F730392E19B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65" y="3635"/>
                    <a:ext cx="482" cy="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BO</a:t>
                    </a:r>
                    <a:r>
                      <a:rPr kumimoji="0" lang="en-US" altLang="en-US" sz="1200" b="1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kumimoji="0" lang="en-US" altLang="en-US" sz="1200" b="1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FFFFCC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*</a:t>
                    </a:r>
                    <a:endParaRPr kumimoji="0" lang="en-US" altLang="en-US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CC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674" name="Text Box 84">
                    <a:extLst>
                      <a:ext uri="{FF2B5EF4-FFF2-40B4-BE49-F238E27FC236}">
                        <a16:creationId xmlns:a16="http://schemas.microsoft.com/office/drawing/2014/main" id="{AB082172-114A-AA17-BABD-2A2D3A5EE18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60" y="2334"/>
                    <a:ext cx="134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Times New Roman" panose="02020603050405020304" pitchFamily="18" charset="0"/>
                      </a:rPr>
                      <a:t>U= -0.2 V (NHE)</a:t>
                    </a:r>
                  </a:p>
                </p:txBody>
              </p:sp>
              <p:sp>
                <p:nvSpPr>
                  <p:cNvPr id="110675" name="Line 85">
                    <a:extLst>
                      <a:ext uri="{FF2B5EF4-FFF2-40B4-BE49-F238E27FC236}">
                        <a16:creationId xmlns:a16="http://schemas.microsoft.com/office/drawing/2014/main" id="{04C8133E-E085-9ACB-7BE9-99F7BB31FC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46" y="935"/>
                    <a:ext cx="28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FF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76" name="Freeform 86">
                    <a:extLst>
                      <a:ext uri="{FF2B5EF4-FFF2-40B4-BE49-F238E27FC236}">
                        <a16:creationId xmlns:a16="http://schemas.microsoft.com/office/drawing/2014/main" id="{19DB4791-90A5-C016-AE4F-A7DD7C7839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4" y="928"/>
                    <a:ext cx="124" cy="418"/>
                  </a:xfrm>
                  <a:custGeom>
                    <a:avLst/>
                    <a:gdLst>
                      <a:gd name="T0" fmla="*/ 0 w 104"/>
                      <a:gd name="T1" fmla="*/ 10 h 464"/>
                      <a:gd name="T2" fmla="*/ 116 w 104"/>
                      <a:gd name="T3" fmla="*/ 38 h 464"/>
                      <a:gd name="T4" fmla="*/ 230 w 104"/>
                      <a:gd name="T5" fmla="*/ 237 h 464"/>
                      <a:gd name="T6" fmla="*/ 230 w 104"/>
                      <a:gd name="T7" fmla="*/ 266 h 46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4" h="464">
                        <a:moveTo>
                          <a:pt x="0" y="16"/>
                        </a:moveTo>
                        <a:cubicBezTo>
                          <a:pt x="16" y="8"/>
                          <a:pt x="32" y="0"/>
                          <a:pt x="48" y="64"/>
                        </a:cubicBezTo>
                        <a:cubicBezTo>
                          <a:pt x="64" y="128"/>
                          <a:pt x="88" y="336"/>
                          <a:pt x="96" y="400"/>
                        </a:cubicBezTo>
                        <a:cubicBezTo>
                          <a:pt x="104" y="464"/>
                          <a:pt x="100" y="456"/>
                          <a:pt x="96" y="44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77" name="Freeform 87">
                    <a:extLst>
                      <a:ext uri="{FF2B5EF4-FFF2-40B4-BE49-F238E27FC236}">
                        <a16:creationId xmlns:a16="http://schemas.microsoft.com/office/drawing/2014/main" id="{D57997AF-FCDF-193A-483F-4593DEF06C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56" y="1660"/>
                    <a:ext cx="240" cy="632"/>
                  </a:xfrm>
                  <a:custGeom>
                    <a:avLst/>
                    <a:gdLst>
                      <a:gd name="T0" fmla="*/ 0 w 240"/>
                      <a:gd name="T1" fmla="*/ 8 h 632"/>
                      <a:gd name="T2" fmla="*/ 96 w 240"/>
                      <a:gd name="T3" fmla="*/ 104 h 632"/>
                      <a:gd name="T4" fmla="*/ 240 w 240"/>
                      <a:gd name="T5" fmla="*/ 632 h 63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40" h="632">
                        <a:moveTo>
                          <a:pt x="0" y="8"/>
                        </a:moveTo>
                        <a:cubicBezTo>
                          <a:pt x="28" y="4"/>
                          <a:pt x="56" y="0"/>
                          <a:pt x="96" y="104"/>
                        </a:cubicBezTo>
                        <a:cubicBezTo>
                          <a:pt x="136" y="208"/>
                          <a:pt x="188" y="420"/>
                          <a:pt x="240" y="63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78" name="Freeform 88">
                    <a:extLst>
                      <a:ext uri="{FF2B5EF4-FFF2-40B4-BE49-F238E27FC236}">
                        <a16:creationId xmlns:a16="http://schemas.microsoft.com/office/drawing/2014/main" id="{989E322C-0AB0-E47C-B09D-2176A8EB04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4" y="2968"/>
                    <a:ext cx="192" cy="520"/>
                  </a:xfrm>
                  <a:custGeom>
                    <a:avLst/>
                    <a:gdLst>
                      <a:gd name="T0" fmla="*/ 0 w 192"/>
                      <a:gd name="T1" fmla="*/ 378 h 472"/>
                      <a:gd name="T2" fmla="*/ 48 w 192"/>
                      <a:gd name="T3" fmla="*/ 64 h 472"/>
                      <a:gd name="T4" fmla="*/ 192 w 192"/>
                      <a:gd name="T5" fmla="*/ 766 h 47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92" h="472">
                        <a:moveTo>
                          <a:pt x="0" y="232"/>
                        </a:moveTo>
                        <a:cubicBezTo>
                          <a:pt x="8" y="116"/>
                          <a:pt x="16" y="0"/>
                          <a:pt x="48" y="40"/>
                        </a:cubicBezTo>
                        <a:cubicBezTo>
                          <a:pt x="80" y="80"/>
                          <a:pt x="136" y="276"/>
                          <a:pt x="192" y="47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79" name="Freeform 89">
                    <a:extLst>
                      <a:ext uri="{FF2B5EF4-FFF2-40B4-BE49-F238E27FC236}">
                        <a16:creationId xmlns:a16="http://schemas.microsoft.com/office/drawing/2014/main" id="{0B7FAF79-C991-5979-4BDC-632F7FF57F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72" y="3226"/>
                    <a:ext cx="144" cy="408"/>
                  </a:xfrm>
                  <a:custGeom>
                    <a:avLst/>
                    <a:gdLst>
                      <a:gd name="T0" fmla="*/ 0 w 144"/>
                      <a:gd name="T1" fmla="*/ 264 h 408"/>
                      <a:gd name="T2" fmla="*/ 48 w 144"/>
                      <a:gd name="T3" fmla="*/ 24 h 408"/>
                      <a:gd name="T4" fmla="*/ 144 w 144"/>
                      <a:gd name="T5" fmla="*/ 408 h 40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44" h="408">
                        <a:moveTo>
                          <a:pt x="0" y="264"/>
                        </a:moveTo>
                        <a:cubicBezTo>
                          <a:pt x="12" y="132"/>
                          <a:pt x="24" y="0"/>
                          <a:pt x="48" y="24"/>
                        </a:cubicBezTo>
                        <a:cubicBezTo>
                          <a:pt x="72" y="48"/>
                          <a:pt x="108" y="228"/>
                          <a:pt x="144" y="408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0680" name="Freeform 90">
                    <a:extLst>
                      <a:ext uri="{FF2B5EF4-FFF2-40B4-BE49-F238E27FC236}">
                        <a16:creationId xmlns:a16="http://schemas.microsoft.com/office/drawing/2014/main" id="{9910D5F4-15C6-1859-D905-FAC92F194E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16" y="3316"/>
                    <a:ext cx="144" cy="344"/>
                  </a:xfrm>
                  <a:custGeom>
                    <a:avLst/>
                    <a:gdLst>
                      <a:gd name="T0" fmla="*/ 0 w 144"/>
                      <a:gd name="T1" fmla="*/ 296 h 344"/>
                      <a:gd name="T2" fmla="*/ 96 w 144"/>
                      <a:gd name="T3" fmla="*/ 8 h 344"/>
                      <a:gd name="T4" fmla="*/ 144 w 144"/>
                      <a:gd name="T5" fmla="*/ 344 h 34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44" h="344">
                        <a:moveTo>
                          <a:pt x="0" y="296"/>
                        </a:moveTo>
                        <a:cubicBezTo>
                          <a:pt x="36" y="148"/>
                          <a:pt x="72" y="0"/>
                          <a:pt x="96" y="8"/>
                        </a:cubicBezTo>
                        <a:cubicBezTo>
                          <a:pt x="120" y="16"/>
                          <a:pt x="132" y="180"/>
                          <a:pt x="144" y="34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atalytic Rxn Environ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41563"/>
            <a:ext cx="4414838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109182"/>
            <a:ext cx="914241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Catalyst activity and selectivity are controlled at the molecular scale:</a:t>
            </a: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117475" y="1206500"/>
            <a:ext cx="4148138" cy="1752600"/>
            <a:chOff x="74" y="760"/>
            <a:chExt cx="2613" cy="1104"/>
          </a:xfrm>
        </p:grpSpPr>
        <p:sp>
          <p:nvSpPr>
            <p:cNvPr id="15375" name="Oval 5"/>
            <p:cNvSpPr>
              <a:spLocks noChangeArrowheads="1"/>
            </p:cNvSpPr>
            <p:nvPr/>
          </p:nvSpPr>
          <p:spPr bwMode="auto">
            <a:xfrm>
              <a:off x="74" y="760"/>
              <a:ext cx="2613" cy="1104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76" name="Text Box 6"/>
            <p:cNvSpPr txBox="1">
              <a:spLocks noChangeArrowheads="1"/>
            </p:cNvSpPr>
            <p:nvPr/>
          </p:nvSpPr>
          <p:spPr bwMode="auto">
            <a:xfrm>
              <a:off x="327" y="1035"/>
              <a:ext cx="2165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25000"/>
                </a:spcBef>
              </a:pPr>
              <a:r>
                <a:rPr lang="en-US" sz="2400" u="sng" dirty="0">
                  <a:solidFill>
                    <a:srgbClr val="000000"/>
                  </a:solidFill>
                </a:rPr>
                <a:t>Site composition</a:t>
              </a:r>
            </a:p>
            <a:p>
              <a:pPr algn="ctr">
                <a:spcBef>
                  <a:spcPct val="25000"/>
                </a:spcBef>
              </a:pPr>
              <a:r>
                <a:rPr lang="en-US" sz="2000" dirty="0" err="1">
                  <a:solidFill>
                    <a:srgbClr val="000000"/>
                  </a:solidFill>
                </a:rPr>
                <a:t>bimetallics</a:t>
              </a:r>
              <a:r>
                <a:rPr lang="en-US" sz="2000" dirty="0">
                  <a:solidFill>
                    <a:srgbClr val="000000"/>
                  </a:solidFill>
                </a:rPr>
                <a:t>, doped oxide</a:t>
              </a:r>
              <a:endParaRPr lang="en-US" sz="24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365" name="Group 7"/>
          <p:cNvGrpSpPr>
            <a:grpSpLocks/>
          </p:cNvGrpSpPr>
          <p:nvPr/>
        </p:nvGrpSpPr>
        <p:grpSpPr bwMode="auto">
          <a:xfrm>
            <a:off x="4933950" y="1206500"/>
            <a:ext cx="4148138" cy="2085975"/>
            <a:chOff x="3074" y="672"/>
            <a:chExt cx="2613" cy="1314"/>
          </a:xfrm>
        </p:grpSpPr>
        <p:sp>
          <p:nvSpPr>
            <p:cNvPr id="15373" name="Oval 8"/>
            <p:cNvSpPr>
              <a:spLocks noChangeArrowheads="1"/>
            </p:cNvSpPr>
            <p:nvPr/>
          </p:nvSpPr>
          <p:spPr bwMode="auto">
            <a:xfrm>
              <a:off x="3074" y="672"/>
              <a:ext cx="2613" cy="1104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74" name="Text Box 9"/>
            <p:cNvSpPr txBox="1">
              <a:spLocks noChangeArrowheads="1"/>
            </p:cNvSpPr>
            <p:nvPr/>
          </p:nvSpPr>
          <p:spPr bwMode="auto">
            <a:xfrm>
              <a:off x="3243" y="844"/>
              <a:ext cx="2381" cy="1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25000"/>
                </a:spcBef>
              </a:pPr>
              <a:r>
                <a:rPr lang="en-US" sz="2400" u="sng" dirty="0">
                  <a:solidFill>
                    <a:srgbClr val="000000"/>
                  </a:solidFill>
                </a:rPr>
                <a:t>Structure and morphology</a:t>
              </a:r>
              <a:endParaRPr lang="en-US" sz="1800" dirty="0">
                <a:solidFill>
                  <a:srgbClr val="000000"/>
                </a:solidFill>
              </a:endParaRPr>
            </a:p>
            <a:p>
              <a:pPr algn="ctr">
                <a:spcBef>
                  <a:spcPct val="25000"/>
                </a:spcBef>
              </a:pPr>
              <a:r>
                <a:rPr lang="en-US" sz="2000" dirty="0">
                  <a:solidFill>
                    <a:srgbClr val="000000"/>
                  </a:solidFill>
                </a:rPr>
                <a:t>particle size, surface structure, defects, support interactions, stability </a:t>
              </a:r>
              <a:endParaRPr lang="en-US" sz="2000" dirty="0">
                <a:solidFill>
                  <a:srgbClr val="FFFFFF"/>
                </a:solidFill>
              </a:endParaRPr>
            </a:p>
            <a:p>
              <a:endParaRPr lang="en-US" sz="24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366" name="Group 10"/>
          <p:cNvGrpSpPr>
            <a:grpSpLocks/>
          </p:cNvGrpSpPr>
          <p:nvPr/>
        </p:nvGrpSpPr>
        <p:grpSpPr bwMode="auto">
          <a:xfrm>
            <a:off x="117475" y="5080000"/>
            <a:ext cx="4148138" cy="1752600"/>
            <a:chOff x="74" y="3200"/>
            <a:chExt cx="2613" cy="1104"/>
          </a:xfrm>
        </p:grpSpPr>
        <p:sp>
          <p:nvSpPr>
            <p:cNvPr id="15371" name="Oval 11"/>
            <p:cNvSpPr>
              <a:spLocks noChangeArrowheads="1"/>
            </p:cNvSpPr>
            <p:nvPr/>
          </p:nvSpPr>
          <p:spPr bwMode="auto">
            <a:xfrm>
              <a:off x="74" y="3200"/>
              <a:ext cx="2613" cy="1104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72" name="Text Box 12"/>
            <p:cNvSpPr txBox="1">
              <a:spLocks noChangeArrowheads="1"/>
            </p:cNvSpPr>
            <p:nvPr/>
          </p:nvSpPr>
          <p:spPr bwMode="auto">
            <a:xfrm>
              <a:off x="341" y="3289"/>
              <a:ext cx="2165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25000"/>
                </a:spcBef>
              </a:pPr>
              <a:r>
                <a:rPr lang="en-US" sz="2400" u="sng">
                  <a:solidFill>
                    <a:srgbClr val="000000"/>
                  </a:solidFill>
                </a:rPr>
                <a:t>Surface interactions</a:t>
              </a:r>
            </a:p>
            <a:p>
              <a:pPr algn="ctr">
                <a:spcBef>
                  <a:spcPct val="25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coverage effects, intermolecular interactions, poisons, promoters</a:t>
              </a:r>
            </a:p>
          </p:txBody>
        </p:sp>
      </p:grpSp>
      <p:grpSp>
        <p:nvGrpSpPr>
          <p:cNvPr id="15367" name="Group 13"/>
          <p:cNvGrpSpPr>
            <a:grpSpLocks/>
          </p:cNvGrpSpPr>
          <p:nvPr/>
        </p:nvGrpSpPr>
        <p:grpSpPr bwMode="auto">
          <a:xfrm>
            <a:off x="4933950" y="5080000"/>
            <a:ext cx="4148138" cy="1752600"/>
            <a:chOff x="3108" y="2659"/>
            <a:chExt cx="2613" cy="1104"/>
          </a:xfrm>
        </p:grpSpPr>
        <p:sp>
          <p:nvSpPr>
            <p:cNvPr id="15369" name="Oval 14"/>
            <p:cNvSpPr>
              <a:spLocks noChangeArrowheads="1"/>
            </p:cNvSpPr>
            <p:nvPr/>
          </p:nvSpPr>
          <p:spPr bwMode="auto">
            <a:xfrm>
              <a:off x="3108" y="2659"/>
              <a:ext cx="2613" cy="110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370" name="Text Box 15"/>
            <p:cNvSpPr txBox="1">
              <a:spLocks noChangeArrowheads="1"/>
            </p:cNvSpPr>
            <p:nvPr/>
          </p:nvSpPr>
          <p:spPr bwMode="auto">
            <a:xfrm>
              <a:off x="3360" y="2832"/>
              <a:ext cx="2165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25000"/>
                </a:spcBef>
              </a:pPr>
              <a:r>
                <a:rPr lang="en-US" sz="2400" u="sng">
                  <a:solidFill>
                    <a:srgbClr val="000000"/>
                  </a:solidFill>
                </a:rPr>
                <a:t>Reaction environment</a:t>
              </a:r>
              <a:endParaRPr lang="en-US" sz="1800">
                <a:solidFill>
                  <a:srgbClr val="000000"/>
                </a:solidFill>
              </a:endParaRPr>
            </a:p>
            <a:p>
              <a:pPr algn="ctr">
                <a:spcBef>
                  <a:spcPct val="25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temperature, pressure, solution, electric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053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438656" y="768096"/>
            <a:ext cx="7637463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Explain at an atomic level what controls catalyst performance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0"/>
            <a:ext cx="9142413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First-principles guided catalyst design</a:t>
            </a:r>
          </a:p>
        </p:txBody>
      </p:sp>
      <p:pic>
        <p:nvPicPr>
          <p:cNvPr id="6172" name="Picture 28" descr="Pt-Au-Ru fig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40" y="5545171"/>
            <a:ext cx="1481137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AutoShape 30"/>
          <p:cNvSpPr>
            <a:spLocks noChangeArrowheads="1"/>
          </p:cNvSpPr>
          <p:nvPr/>
        </p:nvSpPr>
        <p:spPr bwMode="auto">
          <a:xfrm flipV="1">
            <a:off x="685800" y="771144"/>
            <a:ext cx="685800" cy="762000"/>
          </a:xfrm>
          <a:custGeom>
            <a:avLst/>
            <a:gdLst>
              <a:gd name="T0" fmla="*/ 15247969 w 21600"/>
              <a:gd name="T1" fmla="*/ 0 h 21600"/>
              <a:gd name="T2" fmla="*/ 15247969 w 21600"/>
              <a:gd name="T3" fmla="*/ 15130886 h 21600"/>
              <a:gd name="T4" fmla="*/ 3263106 w 21600"/>
              <a:gd name="T5" fmla="*/ 26881667 h 21600"/>
              <a:gd name="T6" fmla="*/ 21774150 w 21600"/>
              <a:gd name="T7" fmla="*/ 7565461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eaLnBrk="1" hangingPunct="1"/>
            <a:endParaRPr lang="en-US" sz="12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4" name="AutoShape 31"/>
          <p:cNvSpPr>
            <a:spLocks noChangeArrowheads="1"/>
          </p:cNvSpPr>
          <p:nvPr/>
        </p:nvSpPr>
        <p:spPr bwMode="auto">
          <a:xfrm flipV="1">
            <a:off x="687294" y="5791200"/>
            <a:ext cx="698594" cy="762000"/>
          </a:xfrm>
          <a:custGeom>
            <a:avLst/>
            <a:gdLst>
              <a:gd name="T0" fmla="*/ 14688444 w 21600"/>
              <a:gd name="T1" fmla="*/ 0 h 21600"/>
              <a:gd name="T2" fmla="*/ 14688444 w 21600"/>
              <a:gd name="T3" fmla="*/ 15130886 h 21600"/>
              <a:gd name="T4" fmla="*/ 3143377 w 21600"/>
              <a:gd name="T5" fmla="*/ 26881667 h 21600"/>
              <a:gd name="T6" fmla="*/ 20975167 w 21600"/>
              <a:gd name="T7" fmla="*/ 7565461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eaLnBrk="1" hangingPunct="1"/>
            <a:endParaRPr lang="en-US" sz="12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5" name="Rectangle 32"/>
          <p:cNvSpPr>
            <a:spLocks noChangeArrowheads="1"/>
          </p:cNvSpPr>
          <p:nvPr/>
        </p:nvSpPr>
        <p:spPr bwMode="auto">
          <a:xfrm>
            <a:off x="685800" y="758952"/>
            <a:ext cx="228600" cy="541324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eaLnBrk="1" hangingPunct="1"/>
            <a:endParaRPr lang="en-US" sz="12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7" name="Text Box 59"/>
          <p:cNvSpPr txBox="1">
            <a:spLocks noChangeArrowheads="1"/>
          </p:cNvSpPr>
          <p:nvPr/>
        </p:nvSpPr>
        <p:spPr bwMode="auto">
          <a:xfrm>
            <a:off x="1447800" y="5889625"/>
            <a:ext cx="56859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000000"/>
                </a:solidFill>
              </a:rPr>
              <a:t>Virtual lab: “computational experiments”</a:t>
            </a:r>
          </a:p>
          <a:p>
            <a:pPr eaLnBrk="1" hangingPunct="1"/>
            <a:r>
              <a:rPr lang="en-US" sz="2400" dirty="0">
                <a:solidFill>
                  <a:srgbClr val="000000"/>
                </a:solidFill>
              </a:rPr>
              <a:t> to design new catalytic materials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1042416" y="4511040"/>
            <a:ext cx="35052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S. </a:t>
            </a:r>
            <a:r>
              <a:rPr lang="en-US" sz="1000" dirty="0" err="1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Trasatti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. </a:t>
            </a:r>
            <a:r>
              <a:rPr lang="en-US" sz="1000" i="1" dirty="0" err="1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Electrochim</a:t>
            </a:r>
            <a:r>
              <a:rPr lang="en-US" sz="1000" i="1" dirty="0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. Acta 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39 (1994) 1739.</a:t>
            </a:r>
          </a:p>
          <a:p>
            <a:pPr eaLnBrk="1" hangingPunct="1"/>
            <a:r>
              <a:rPr lang="en-US" sz="1000" dirty="0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B. E. Conway, G. </a:t>
            </a:r>
            <a:r>
              <a:rPr lang="en-US" sz="1000" dirty="0" err="1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Jerkiewicz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. </a:t>
            </a:r>
            <a:r>
              <a:rPr lang="en-US" sz="1000" i="1" dirty="0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Solid State Ionics 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sym typeface="Symbol" pitchFamily="18" charset="2"/>
              </a:rPr>
              <a:t>152 (2002) 93.</a:t>
            </a:r>
            <a:endParaRPr lang="en-US" sz="10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907733" y="1641667"/>
            <a:ext cx="3344227" cy="2802317"/>
            <a:chOff x="3651" y="480"/>
            <a:chExt cx="2039" cy="1708"/>
          </a:xfrm>
        </p:grpSpPr>
        <p:grpSp>
          <p:nvGrpSpPr>
            <p:cNvPr id="32" name="Group 29"/>
            <p:cNvGrpSpPr>
              <a:grpSpLocks/>
            </p:cNvGrpSpPr>
            <p:nvPr/>
          </p:nvGrpSpPr>
          <p:grpSpPr bwMode="auto">
            <a:xfrm>
              <a:off x="3792" y="480"/>
              <a:ext cx="1728" cy="1708"/>
              <a:chOff x="3552" y="480"/>
              <a:chExt cx="1728" cy="1708"/>
            </a:xfrm>
          </p:grpSpPr>
          <p:pic>
            <p:nvPicPr>
              <p:cNvPr id="35" name="Picture 30" descr="Jerzeiwcz H volcan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" y="480"/>
                <a:ext cx="1728" cy="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 Box 31"/>
              <p:cNvSpPr txBox="1">
                <a:spLocks noChangeArrowheads="1"/>
              </p:cNvSpPr>
              <p:nvPr/>
            </p:nvSpPr>
            <p:spPr bwMode="auto">
              <a:xfrm>
                <a:off x="3827" y="568"/>
                <a:ext cx="331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rgbClr val="000000"/>
                    </a:solidFill>
                    <a:latin typeface="Arial" pitchFamily="34" charset="0"/>
                  </a:rPr>
                  <a:t>HER</a:t>
                </a:r>
              </a:p>
            </p:txBody>
          </p:sp>
        </p:grp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075" y="2091"/>
              <a:ext cx="1392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3651" y="1991"/>
              <a:ext cx="203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rgbClr val="000000"/>
                  </a:solidFill>
                  <a:cs typeface="Times New Roman" pitchFamily="18" charset="0"/>
                </a:rPr>
                <a:t>M-H binding energy (kJ/mol)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03654" y="4874167"/>
            <a:ext cx="1993583" cy="1033081"/>
            <a:chOff x="5442966" y="1445167"/>
            <a:chExt cx="1993583" cy="1033081"/>
          </a:xfrm>
        </p:grpSpPr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5514086" y="1445167"/>
              <a:ext cx="1922463" cy="646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 b="0" dirty="0">
                  <a:solidFill>
                    <a:srgbClr val="000000"/>
                  </a:solidFill>
                </a:rPr>
                <a:t>H</a:t>
              </a:r>
              <a:r>
                <a:rPr lang="en-US" sz="1800" b="0" baseline="-25000" dirty="0">
                  <a:solidFill>
                    <a:srgbClr val="000000"/>
                  </a:solidFill>
                </a:rPr>
                <a:t>2, gas</a:t>
              </a:r>
              <a:r>
                <a:rPr lang="en-US" sz="1800" b="0" dirty="0">
                  <a:solidFill>
                    <a:srgbClr val="000000"/>
                  </a:solidFill>
                </a:rPr>
                <a:t> </a:t>
              </a:r>
              <a:r>
                <a:rPr lang="en-US" sz="1800" b="0" dirty="0">
                  <a:solidFill>
                    <a:srgbClr val="000000"/>
                  </a:solidFill>
                  <a:sym typeface="Wingdings" pitchFamily="2" charset="2"/>
                </a:rPr>
                <a:t> 2H*</a:t>
              </a:r>
            </a:p>
            <a:p>
              <a:pPr eaLnBrk="1" hangingPunct="1"/>
              <a:r>
                <a:rPr lang="en-US" sz="1800" b="0" dirty="0">
                  <a:solidFill>
                    <a:srgbClr val="000000"/>
                  </a:solidFill>
                  <a:sym typeface="Wingdings" pitchFamily="2" charset="2"/>
                </a:rPr>
                <a:t>2H*    2H</a:t>
              </a:r>
              <a:r>
                <a:rPr lang="en-US" sz="1800" b="0" baseline="30000" dirty="0">
                  <a:solidFill>
                    <a:srgbClr val="000000"/>
                  </a:solidFill>
                  <a:sym typeface="Wingdings" pitchFamily="2" charset="2"/>
                </a:rPr>
                <a:t>+</a:t>
              </a:r>
              <a:r>
                <a:rPr lang="en-US" sz="1800" b="0" dirty="0">
                  <a:solidFill>
                    <a:srgbClr val="000000"/>
                  </a:solidFill>
                  <a:sym typeface="Wingdings" pitchFamily="2" charset="2"/>
                </a:rPr>
                <a:t> + 2e</a:t>
              </a:r>
              <a:r>
                <a:rPr lang="en-US" sz="1800" b="0" baseline="30000" dirty="0">
                  <a:solidFill>
                    <a:srgbClr val="000000"/>
                  </a:solidFill>
                  <a:sym typeface="Wingdings" pitchFamily="2" charset="2"/>
                </a:rPr>
                <a:t>-</a:t>
              </a:r>
              <a:endParaRPr lang="en-US" sz="1800" b="0" dirty="0">
                <a:solidFill>
                  <a:srgbClr val="000000"/>
                </a:solidFill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V="1">
              <a:off x="5442966" y="2066544"/>
              <a:ext cx="1927098" cy="21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5501259" y="2108361"/>
              <a:ext cx="1878013" cy="3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 b="0" dirty="0">
                  <a:solidFill>
                    <a:srgbClr val="000000"/>
                  </a:solidFill>
                </a:rPr>
                <a:t>H</a:t>
              </a:r>
              <a:r>
                <a:rPr lang="en-US" sz="1800" b="0" baseline="-25000" dirty="0">
                  <a:solidFill>
                    <a:srgbClr val="000000"/>
                  </a:solidFill>
                </a:rPr>
                <a:t>2, gas</a:t>
              </a:r>
              <a:r>
                <a:rPr lang="en-US" sz="1800" b="0" dirty="0">
                  <a:solidFill>
                    <a:srgbClr val="000000"/>
                  </a:solidFill>
                  <a:sym typeface="Wingdings" pitchFamily="2" charset="2"/>
                </a:rPr>
                <a:t> 2H</a:t>
              </a:r>
              <a:r>
                <a:rPr lang="en-US" sz="1800" b="0" baseline="30000" dirty="0">
                  <a:solidFill>
                    <a:srgbClr val="000000"/>
                  </a:solidFill>
                  <a:sym typeface="Wingdings" pitchFamily="2" charset="2"/>
                </a:rPr>
                <a:t>+</a:t>
              </a:r>
              <a:r>
                <a:rPr lang="en-US" sz="1800" b="0" dirty="0">
                  <a:solidFill>
                    <a:srgbClr val="000000"/>
                  </a:solidFill>
                  <a:sym typeface="Wingdings" pitchFamily="2" charset="2"/>
                </a:rPr>
                <a:t> + 2e</a:t>
              </a:r>
              <a:r>
                <a:rPr lang="en-US" sz="1800" b="0" baseline="30000" dirty="0">
                  <a:solidFill>
                    <a:srgbClr val="000000"/>
                  </a:solidFill>
                  <a:sym typeface="Wingdings" pitchFamily="2" charset="2"/>
                </a:rPr>
                <a:t>-</a:t>
              </a:r>
              <a:endParaRPr lang="en-US" sz="18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56139" y="1252347"/>
            <a:ext cx="4916519" cy="4330384"/>
            <a:chOff x="4156139" y="1252347"/>
            <a:chExt cx="4916519" cy="4330384"/>
          </a:xfrm>
        </p:grpSpPr>
        <p:sp>
          <p:nvSpPr>
            <p:cNvPr id="42" name="Line 3"/>
            <p:cNvSpPr>
              <a:spLocks noChangeShapeType="1"/>
            </p:cNvSpPr>
            <p:nvPr/>
          </p:nvSpPr>
          <p:spPr bwMode="auto">
            <a:xfrm flipH="1" flipV="1">
              <a:off x="4681728" y="1260220"/>
              <a:ext cx="0" cy="39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en-US" sz="1200" b="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43" name="Line 4"/>
            <p:cNvSpPr>
              <a:spLocks noChangeShapeType="1"/>
            </p:cNvSpPr>
            <p:nvPr/>
          </p:nvSpPr>
          <p:spPr bwMode="auto">
            <a:xfrm flipV="1">
              <a:off x="4706240" y="5208208"/>
              <a:ext cx="41814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5748783" y="1879409"/>
              <a:ext cx="533400" cy="1143000"/>
            </a:xfrm>
            <a:custGeom>
              <a:avLst/>
              <a:gdLst>
                <a:gd name="T0" fmla="*/ 0 w 336"/>
                <a:gd name="T1" fmla="*/ 1814512500 h 720"/>
                <a:gd name="T2" fmla="*/ 846772500 w 336"/>
                <a:gd name="T3" fmla="*/ 0 h 7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6" h="720">
                  <a:moveTo>
                    <a:pt x="0" y="720"/>
                  </a:moveTo>
                  <a:cubicBezTo>
                    <a:pt x="164" y="452"/>
                    <a:pt x="328" y="184"/>
                    <a:pt x="33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5" name="Text Box 6"/>
            <p:cNvSpPr txBox="1">
              <a:spLocks noChangeArrowheads="1"/>
            </p:cNvSpPr>
            <p:nvPr/>
          </p:nvSpPr>
          <p:spPr bwMode="auto">
            <a:xfrm>
              <a:off x="7575646" y="1879409"/>
              <a:ext cx="1497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dirty="0">
                  <a:solidFill>
                    <a:srgbClr val="000000"/>
                  </a:solidFill>
                  <a:cs typeface="Times New Roman" pitchFamily="18" charset="0"/>
                </a:rPr>
                <a:t>Catalyst 1</a:t>
              </a:r>
            </a:p>
          </p:txBody>
        </p:sp>
        <p:sp>
          <p:nvSpPr>
            <p:cNvPr id="46" name="Text Box 7"/>
            <p:cNvSpPr txBox="1">
              <a:spLocks noChangeArrowheads="1"/>
            </p:cNvSpPr>
            <p:nvPr/>
          </p:nvSpPr>
          <p:spPr bwMode="auto">
            <a:xfrm rot="-5400000">
              <a:off x="3878326" y="3455291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b="0" dirty="0">
                  <a:solidFill>
                    <a:srgbClr val="000000"/>
                  </a:solidFill>
                  <a:cs typeface="Times New Roman" pitchFamily="18" charset="0"/>
                </a:rPr>
                <a:t>energy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5639880" y="5125531"/>
              <a:ext cx="19510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b="0" dirty="0" err="1">
                  <a:solidFill>
                    <a:srgbClr val="000000"/>
                  </a:solidFill>
                  <a:cs typeface="Times New Roman" pitchFamily="18" charset="0"/>
                </a:rPr>
                <a:t>rxn</a:t>
              </a:r>
              <a:r>
                <a:rPr lang="en-US" sz="2400" b="0" dirty="0">
                  <a:solidFill>
                    <a:srgbClr val="000000"/>
                  </a:solidFill>
                  <a:cs typeface="Times New Roman" pitchFamily="18" charset="0"/>
                </a:rPr>
                <a:t> coordinate</a:t>
              </a: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4893120" y="2928747"/>
              <a:ext cx="3657600" cy="609600"/>
            </a:xfrm>
            <a:custGeom>
              <a:avLst/>
              <a:gdLst>
                <a:gd name="T0" fmla="*/ 0 w 2304"/>
                <a:gd name="T1" fmla="*/ 0 h 384"/>
                <a:gd name="T2" fmla="*/ 846772500 w 2304"/>
                <a:gd name="T3" fmla="*/ 967740000 h 384"/>
                <a:gd name="T4" fmla="*/ 1935480000 w 2304"/>
                <a:gd name="T5" fmla="*/ 0 h 384"/>
                <a:gd name="T6" fmla="*/ 2147483647 w 2304"/>
                <a:gd name="T7" fmla="*/ 967740000 h 384"/>
                <a:gd name="T8" fmla="*/ 2147483647 w 2304"/>
                <a:gd name="T9" fmla="*/ 0 h 384"/>
                <a:gd name="T10" fmla="*/ 2147483647 w 2304"/>
                <a:gd name="T11" fmla="*/ 967740000 h 384"/>
                <a:gd name="T12" fmla="*/ 2147483647 w 2304"/>
                <a:gd name="T13" fmla="*/ 0 h 3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04" h="384">
                  <a:moveTo>
                    <a:pt x="0" y="0"/>
                  </a:moveTo>
                  <a:cubicBezTo>
                    <a:pt x="104" y="192"/>
                    <a:pt x="208" y="384"/>
                    <a:pt x="336" y="384"/>
                  </a:cubicBezTo>
                  <a:cubicBezTo>
                    <a:pt x="464" y="384"/>
                    <a:pt x="632" y="0"/>
                    <a:pt x="768" y="0"/>
                  </a:cubicBezTo>
                  <a:cubicBezTo>
                    <a:pt x="904" y="0"/>
                    <a:pt x="1024" y="384"/>
                    <a:pt x="1152" y="384"/>
                  </a:cubicBezTo>
                  <a:cubicBezTo>
                    <a:pt x="1280" y="384"/>
                    <a:pt x="1408" y="0"/>
                    <a:pt x="1536" y="0"/>
                  </a:cubicBezTo>
                  <a:cubicBezTo>
                    <a:pt x="1664" y="0"/>
                    <a:pt x="1792" y="384"/>
                    <a:pt x="1920" y="384"/>
                  </a:cubicBezTo>
                  <a:cubicBezTo>
                    <a:pt x="2048" y="384"/>
                    <a:pt x="2176" y="192"/>
                    <a:pt x="2304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4816920" y="1252347"/>
              <a:ext cx="3657600" cy="1422400"/>
            </a:xfrm>
            <a:custGeom>
              <a:avLst/>
              <a:gdLst>
                <a:gd name="T0" fmla="*/ 0 w 2304"/>
                <a:gd name="T1" fmla="*/ 1129030000 h 896"/>
                <a:gd name="T2" fmla="*/ 846772500 w 2304"/>
                <a:gd name="T3" fmla="*/ 2096770000 h 896"/>
                <a:gd name="T4" fmla="*/ 1935480000 w 2304"/>
                <a:gd name="T5" fmla="*/ 161290000 h 896"/>
                <a:gd name="T6" fmla="*/ 2147483647 w 2304"/>
                <a:gd name="T7" fmla="*/ 1129030000 h 896"/>
                <a:gd name="T8" fmla="*/ 2147483647 w 2304"/>
                <a:gd name="T9" fmla="*/ 1129030000 h 896"/>
                <a:gd name="T10" fmla="*/ 2147483647 w 2304"/>
                <a:gd name="T11" fmla="*/ 2096770000 h 896"/>
                <a:gd name="T12" fmla="*/ 2147483647 w 2304"/>
                <a:gd name="T13" fmla="*/ 1129030000 h 8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04" h="896">
                  <a:moveTo>
                    <a:pt x="0" y="448"/>
                  </a:moveTo>
                  <a:cubicBezTo>
                    <a:pt x="104" y="672"/>
                    <a:pt x="208" y="896"/>
                    <a:pt x="336" y="832"/>
                  </a:cubicBezTo>
                  <a:cubicBezTo>
                    <a:pt x="464" y="768"/>
                    <a:pt x="632" y="128"/>
                    <a:pt x="768" y="64"/>
                  </a:cubicBezTo>
                  <a:cubicBezTo>
                    <a:pt x="904" y="0"/>
                    <a:pt x="1024" y="384"/>
                    <a:pt x="1152" y="448"/>
                  </a:cubicBezTo>
                  <a:cubicBezTo>
                    <a:pt x="1280" y="512"/>
                    <a:pt x="1408" y="384"/>
                    <a:pt x="1536" y="448"/>
                  </a:cubicBezTo>
                  <a:cubicBezTo>
                    <a:pt x="1664" y="512"/>
                    <a:pt x="1792" y="832"/>
                    <a:pt x="1920" y="832"/>
                  </a:cubicBezTo>
                  <a:cubicBezTo>
                    <a:pt x="2048" y="832"/>
                    <a:pt x="2176" y="640"/>
                    <a:pt x="2304" y="44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4883976" y="3587115"/>
              <a:ext cx="3657600" cy="1333500"/>
            </a:xfrm>
            <a:custGeom>
              <a:avLst/>
              <a:gdLst>
                <a:gd name="T0" fmla="*/ 0 w 2304"/>
                <a:gd name="T1" fmla="*/ 141128750 h 840"/>
                <a:gd name="T2" fmla="*/ 846772500 w 2304"/>
                <a:gd name="T3" fmla="*/ 1108868750 h 840"/>
                <a:gd name="T4" fmla="*/ 1935480000 w 2304"/>
                <a:gd name="T5" fmla="*/ 1108868750 h 840"/>
                <a:gd name="T6" fmla="*/ 2147483647 w 2304"/>
                <a:gd name="T7" fmla="*/ 1955641250 h 840"/>
                <a:gd name="T8" fmla="*/ 2147483647 w 2304"/>
                <a:gd name="T9" fmla="*/ 141128750 h 840"/>
                <a:gd name="T10" fmla="*/ 2147483647 w 2304"/>
                <a:gd name="T11" fmla="*/ 1108868750 h 840"/>
                <a:gd name="T12" fmla="*/ 2147483647 w 2304"/>
                <a:gd name="T13" fmla="*/ 141128750 h 8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04" h="840">
                  <a:moveTo>
                    <a:pt x="0" y="56"/>
                  </a:moveTo>
                  <a:cubicBezTo>
                    <a:pt x="104" y="216"/>
                    <a:pt x="208" y="376"/>
                    <a:pt x="336" y="440"/>
                  </a:cubicBezTo>
                  <a:cubicBezTo>
                    <a:pt x="464" y="504"/>
                    <a:pt x="632" y="384"/>
                    <a:pt x="768" y="440"/>
                  </a:cubicBezTo>
                  <a:cubicBezTo>
                    <a:pt x="904" y="496"/>
                    <a:pt x="1024" y="840"/>
                    <a:pt x="1152" y="776"/>
                  </a:cubicBezTo>
                  <a:cubicBezTo>
                    <a:pt x="1280" y="712"/>
                    <a:pt x="1408" y="112"/>
                    <a:pt x="1536" y="56"/>
                  </a:cubicBezTo>
                  <a:cubicBezTo>
                    <a:pt x="1664" y="0"/>
                    <a:pt x="1792" y="440"/>
                    <a:pt x="1920" y="440"/>
                  </a:cubicBezTo>
                  <a:cubicBezTo>
                    <a:pt x="2048" y="440"/>
                    <a:pt x="2176" y="248"/>
                    <a:pt x="2304" y="5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2" name="Line 15"/>
            <p:cNvSpPr>
              <a:spLocks noChangeShapeType="1"/>
            </p:cNvSpPr>
            <p:nvPr/>
          </p:nvSpPr>
          <p:spPr bwMode="auto">
            <a:xfrm>
              <a:off x="7347332" y="3690095"/>
              <a:ext cx="0" cy="10731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3" name="Line 16"/>
            <p:cNvSpPr>
              <a:spLocks noChangeShapeType="1"/>
            </p:cNvSpPr>
            <p:nvPr/>
          </p:nvSpPr>
          <p:spPr bwMode="auto">
            <a:xfrm>
              <a:off x="6112320" y="2971609"/>
              <a:ext cx="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>
              <a:off x="7341045" y="2971609"/>
              <a:ext cx="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en-US" sz="1200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5" name="Text Box 18"/>
            <p:cNvSpPr txBox="1">
              <a:spLocks noChangeArrowheads="1"/>
            </p:cNvSpPr>
            <p:nvPr/>
          </p:nvSpPr>
          <p:spPr bwMode="auto">
            <a:xfrm>
              <a:off x="7564565" y="2769107"/>
              <a:ext cx="1497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dirty="0">
                  <a:solidFill>
                    <a:srgbClr val="000000"/>
                  </a:solidFill>
                  <a:cs typeface="Times New Roman" pitchFamily="18" charset="0"/>
                </a:rPr>
                <a:t>Catalyst 2</a:t>
              </a: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7564565" y="3490335"/>
              <a:ext cx="14970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400" dirty="0">
                  <a:solidFill>
                    <a:srgbClr val="000000"/>
                  </a:solidFill>
                  <a:cs typeface="Times New Roman" pitchFamily="18" charset="0"/>
                </a:rPr>
                <a:t>Catalyst 3</a:t>
              </a:r>
            </a:p>
          </p:txBody>
        </p:sp>
        <p:sp>
          <p:nvSpPr>
            <p:cNvPr id="64" name="Text Box 34"/>
            <p:cNvSpPr txBox="1">
              <a:spLocks noChangeArrowheads="1"/>
            </p:cNvSpPr>
            <p:nvPr/>
          </p:nvSpPr>
          <p:spPr bwMode="auto">
            <a:xfrm>
              <a:off x="5176108" y="4263765"/>
              <a:ext cx="798512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000" b="0" dirty="0">
                  <a:solidFill>
                    <a:srgbClr val="000000"/>
                  </a:solidFill>
                  <a:cs typeface="Times New Roman" pitchFamily="18" charset="0"/>
                </a:rPr>
                <a:t>H</a:t>
              </a:r>
              <a:r>
                <a:rPr lang="en-US" sz="2000" b="0" baseline="-25000" dirty="0">
                  <a:solidFill>
                    <a:srgbClr val="000000"/>
                  </a:solidFill>
                  <a:cs typeface="Times New Roman" pitchFamily="18" charset="0"/>
                </a:rPr>
                <a:t>2(gas)</a:t>
              </a:r>
              <a:endParaRPr lang="en-US" sz="2000" b="0" dirty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65" name="Text Box 36"/>
            <p:cNvSpPr txBox="1">
              <a:spLocks noChangeArrowheads="1"/>
            </p:cNvSpPr>
            <p:nvPr/>
          </p:nvSpPr>
          <p:spPr bwMode="auto">
            <a:xfrm>
              <a:off x="7619270" y="4263765"/>
              <a:ext cx="131445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000" b="0">
                  <a:solidFill>
                    <a:srgbClr val="000000"/>
                  </a:solidFill>
                  <a:cs typeface="Times New Roman" pitchFamily="18" charset="0"/>
                </a:rPr>
                <a:t>2H</a:t>
              </a:r>
              <a:r>
                <a:rPr lang="en-US" sz="2000" b="0" baseline="30000">
                  <a:solidFill>
                    <a:srgbClr val="000000"/>
                  </a:solidFill>
                  <a:cs typeface="Times New Roman" pitchFamily="18" charset="0"/>
                </a:rPr>
                <a:t>+</a:t>
              </a:r>
              <a:r>
                <a:rPr lang="en-US" sz="2000" b="0" baseline="-25000">
                  <a:solidFill>
                    <a:srgbClr val="000000"/>
                  </a:solidFill>
                  <a:cs typeface="Times New Roman" pitchFamily="18" charset="0"/>
                </a:rPr>
                <a:t>(aq)</a:t>
              </a:r>
              <a:r>
                <a:rPr lang="en-US" sz="2000" b="0">
                  <a:solidFill>
                    <a:srgbClr val="000000"/>
                  </a:solidFill>
                  <a:cs typeface="Times New Roman" pitchFamily="18" charset="0"/>
                </a:rPr>
                <a:t>+2e</a:t>
              </a:r>
              <a:r>
                <a:rPr lang="en-US" sz="2000" b="0" baseline="30000">
                  <a:solidFill>
                    <a:srgbClr val="000000"/>
                  </a:solidFill>
                  <a:cs typeface="Times New Roman" pitchFamily="18" charset="0"/>
                </a:rPr>
                <a:t>-</a:t>
              </a:r>
              <a:endParaRPr lang="en-US" sz="2000" b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66" name="Text Box 35"/>
            <p:cNvSpPr txBox="1">
              <a:spLocks noChangeArrowheads="1"/>
            </p:cNvSpPr>
            <p:nvPr/>
          </p:nvSpPr>
          <p:spPr bwMode="auto">
            <a:xfrm>
              <a:off x="6392133" y="4780276"/>
              <a:ext cx="627062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2000" b="0">
                  <a:solidFill>
                    <a:srgbClr val="000000"/>
                  </a:solidFill>
                  <a:cs typeface="Times New Roman" pitchFamily="18" charset="0"/>
                </a:rPr>
                <a:t>2H*</a:t>
              </a:r>
            </a:p>
          </p:txBody>
        </p:sp>
      </p:grpSp>
      <p:sp>
        <p:nvSpPr>
          <p:cNvPr id="6225" name="Text Box 81"/>
          <p:cNvSpPr txBox="1">
            <a:spLocks noChangeArrowheads="1"/>
          </p:cNvSpPr>
          <p:nvPr/>
        </p:nvSpPr>
        <p:spPr bwMode="auto">
          <a:xfrm>
            <a:off x="834734" y="5293449"/>
            <a:ext cx="7894637" cy="13208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ObliqueBottom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u="sng" dirty="0">
                <a:solidFill>
                  <a:srgbClr val="000000"/>
                </a:solidFill>
              </a:rPr>
              <a:t>Catalyst Design Procedure:</a:t>
            </a:r>
          </a:p>
          <a:p>
            <a:pPr eaLnBrk="1" hangingPunct="1"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Detailed studies on reaction steps, path, environment effects</a:t>
            </a:r>
          </a:p>
          <a:p>
            <a:pPr eaLnBrk="1" hangingPunct="1"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Identify key parameters (energetics) that dictate performance</a:t>
            </a:r>
          </a:p>
          <a:p>
            <a:pPr eaLnBrk="1" hangingPunct="1"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Evaluate parameters over a design space for improved performance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5904753" y="1873433"/>
            <a:ext cx="469451" cy="1007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8" name="Line 14"/>
          <p:cNvSpPr>
            <a:spLocks noChangeShapeType="1"/>
          </p:cNvSpPr>
          <p:nvPr/>
        </p:nvSpPr>
        <p:spPr bwMode="auto">
          <a:xfrm>
            <a:off x="6120370" y="1401514"/>
            <a:ext cx="0" cy="147292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12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453530" y="2659528"/>
            <a:ext cx="469451" cy="367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46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5" grpId="0" animBg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86435" y="13885"/>
            <a:ext cx="714657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Oxidation catalysis by metals:  DFT for 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02060"/>
                </a:solidFill>
              </a:rPr>
              <a:t> activation</a:t>
            </a:r>
          </a:p>
          <a:p>
            <a:r>
              <a:rPr lang="en-US" sz="2400" dirty="0">
                <a:solidFill>
                  <a:srgbClr val="002060"/>
                </a:solidFill>
              </a:rPr>
              <a:t>			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59351" y="548885"/>
            <a:ext cx="23214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 b="0" dirty="0">
                <a:solidFill>
                  <a:srgbClr val="002060"/>
                </a:solidFill>
                <a:latin typeface="Arial" pitchFamily="34" charset="0"/>
              </a:rPr>
              <a:t>O</a:t>
            </a:r>
            <a:r>
              <a:rPr lang="en-US" sz="1800" b="0" baseline="-25000" dirty="0">
                <a:solidFill>
                  <a:srgbClr val="002060"/>
                </a:solidFill>
                <a:latin typeface="Arial" pitchFamily="34" charset="0"/>
              </a:rPr>
              <a:t>2</a:t>
            </a:r>
            <a:r>
              <a:rPr lang="en-US" sz="1800" b="0" dirty="0">
                <a:solidFill>
                  <a:srgbClr val="002060"/>
                </a:solidFill>
                <a:latin typeface="Arial" pitchFamily="34" charset="0"/>
              </a:rPr>
              <a:t> molecular orbitals</a:t>
            </a:r>
          </a:p>
        </p:txBody>
      </p:sp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2089813" y="2609460"/>
            <a:ext cx="3744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 b="0" dirty="0">
                <a:solidFill>
                  <a:srgbClr val="002060"/>
                </a:solidFill>
                <a:latin typeface="Arial" pitchFamily="34" charset="0"/>
              </a:rPr>
              <a:t>O</a:t>
            </a:r>
            <a:r>
              <a:rPr lang="en-US" sz="1800" b="0" baseline="-25000" dirty="0">
                <a:solidFill>
                  <a:srgbClr val="002060"/>
                </a:solidFill>
                <a:latin typeface="Arial" pitchFamily="34" charset="0"/>
              </a:rPr>
              <a:t>2</a:t>
            </a:r>
            <a:r>
              <a:rPr lang="en-US" sz="1800" b="0" dirty="0">
                <a:solidFill>
                  <a:srgbClr val="002060"/>
                </a:solidFill>
                <a:latin typeface="Arial" pitchFamily="34" charset="0"/>
              </a:rPr>
              <a:t> binding to metals and activation</a:t>
            </a:r>
          </a:p>
        </p:txBody>
      </p: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5426742" y="477089"/>
            <a:ext cx="29161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 b="0" dirty="0">
                <a:solidFill>
                  <a:srgbClr val="002060"/>
                </a:solidFill>
                <a:latin typeface="Arial" pitchFamily="34" charset="0"/>
              </a:rPr>
              <a:t>Oxidation “volcano” curves</a:t>
            </a:r>
          </a:p>
          <a:p>
            <a:pPr eaLnBrk="1" hangingPunct="1"/>
            <a:r>
              <a:rPr lang="en-US" sz="1800" b="0" dirty="0">
                <a:solidFill>
                  <a:srgbClr val="002060"/>
                </a:solidFill>
                <a:latin typeface="Arial" pitchFamily="34" charset="0"/>
              </a:rPr>
              <a:t>		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3" y="1204353"/>
            <a:ext cx="2294596" cy="12673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89" y="483371"/>
            <a:ext cx="3175810" cy="22662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36" y="918217"/>
            <a:ext cx="2503034" cy="19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9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25334" y="741732"/>
            <a:ext cx="8977443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How does a metal catalyst activate O</a:t>
            </a:r>
            <a:r>
              <a:rPr lang="en-US" sz="24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to participate in oxidation reactions?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0"/>
            <a:ext cx="9142413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Oxidation using molecular oxygen on metals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32" y="1581256"/>
            <a:ext cx="2587787" cy="2325575"/>
          </a:xfrm>
          <a:prstGeom prst="rect">
            <a:avLst/>
          </a:prstGeom>
        </p:spPr>
      </p:pic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2605170" y="2144030"/>
            <a:ext cx="6397607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What is the key energetic parameter to dictate activity to reduce O</a:t>
            </a:r>
            <a:r>
              <a:rPr lang="en-US" sz="24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322343" y="3855515"/>
            <a:ext cx="8951638" cy="8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DFT calculation to first examine the electronic structure of O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1)  Build O</a:t>
            </a:r>
            <a:r>
              <a:rPr lang="en-US" sz="2400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2)  Set-up geometry optimization calculation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3)  DFT – solve for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</a:rPr>
              <a:t>wavefunctions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 (orbitals), energy, minimum energy structure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4)  Analyze results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4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0"/>
            <a:ext cx="9142413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Geometry optimization of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endParaRPr lang="en-US" sz="3600" dirty="0">
              <a:solidFill>
                <a:srgbClr val="2D2DB9"/>
              </a:solidFill>
              <a:latin typeface="Times New Roman" pitchFamily="18" charset="0"/>
            </a:endParaRPr>
          </a:p>
        </p:txBody>
      </p:sp>
      <p:pic>
        <p:nvPicPr>
          <p:cNvPr id="16386" name="Picture 2" descr="http://images.tutorvista.com/cms/images/81/potential-energy-curve-H2-molec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64" y="800471"/>
            <a:ext cx="6376794" cy="478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38" y="4702712"/>
            <a:ext cx="782557" cy="34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001" y="2975376"/>
            <a:ext cx="512205" cy="471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26" y="2969894"/>
            <a:ext cx="512205" cy="471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104" y="1640126"/>
            <a:ext cx="826231" cy="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43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0"/>
            <a:ext cx="9142413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Geometry optimization of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endParaRPr lang="en-US" sz="3600" dirty="0">
              <a:solidFill>
                <a:srgbClr val="2D2DB9"/>
              </a:solidFill>
              <a:latin typeface="Times New Roman" pitchFamily="18" charset="0"/>
            </a:endParaRPr>
          </a:p>
        </p:txBody>
      </p:sp>
      <p:pic>
        <p:nvPicPr>
          <p:cNvPr id="16386" name="Picture 2" descr="http://images.tutorvista.com/cms/images/81/potential-energy-curve-H2-molec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64" y="800471"/>
            <a:ext cx="6376794" cy="478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38" y="4702712"/>
            <a:ext cx="782557" cy="34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001" y="2975376"/>
            <a:ext cx="512205" cy="471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26" y="2969894"/>
            <a:ext cx="512205" cy="471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104" y="1640126"/>
            <a:ext cx="826231" cy="46896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150981" y="3795747"/>
            <a:ext cx="269715" cy="3223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4912" y="4019413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1)Guess a distance:  initial structure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644443" y="3374728"/>
            <a:ext cx="920978" cy="651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72081" y="3295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</a:t>
            </a:r>
            <a:r>
              <a:rPr lang="en-US" dirty="0"/>
              <a:t>/dx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4647" y="4301344"/>
            <a:ext cx="295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2) DFT – get </a:t>
            </a:r>
            <a:r>
              <a:rPr lang="en-US" dirty="0">
                <a:sym typeface="Symbol" panose="05050102010706020507" pitchFamily="18" charset="2"/>
              </a:rPr>
              <a:t>’s, E, </a:t>
            </a:r>
            <a:r>
              <a:rPr lang="en-US" dirty="0" err="1">
                <a:sym typeface="Symbol" panose="05050102010706020507" pitchFamily="18" charset="2"/>
              </a:rPr>
              <a:t>dE</a:t>
            </a:r>
            <a:r>
              <a:rPr lang="en-US" dirty="0">
                <a:sym typeface="Symbol" panose="05050102010706020507" pitchFamily="18" charset="2"/>
              </a:rPr>
              <a:t>/dx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3157" y="5326460"/>
            <a:ext cx="45282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 startAt="3"/>
            </a:pPr>
            <a:r>
              <a:rPr lang="en-US" dirty="0"/>
              <a:t>Move to new distance</a:t>
            </a:r>
          </a:p>
          <a:p>
            <a:pPr marL="342900" indent="-342900">
              <a:buAutoNum type="arabicParenR" startAt="3"/>
            </a:pPr>
            <a:r>
              <a:rPr lang="en-US" dirty="0"/>
              <a:t>Repeat until </a:t>
            </a:r>
            <a:r>
              <a:rPr lang="en-US" dirty="0" err="1"/>
              <a:t>dE</a:t>
            </a:r>
            <a:r>
              <a:rPr lang="en-US" dirty="0"/>
              <a:t>/dx ~ 0</a:t>
            </a:r>
          </a:p>
          <a:p>
            <a:r>
              <a:rPr lang="en-US" dirty="0"/>
              <a:t>Gives optimal structure and final E, </a:t>
            </a:r>
            <a:r>
              <a:rPr lang="en-US" dirty="0">
                <a:sym typeface="Symbol" panose="05050102010706020507" pitchFamily="18" charset="2"/>
              </a:rPr>
              <a:t>’s</a:t>
            </a:r>
            <a:r>
              <a:rPr lang="en-US" dirty="0"/>
              <a:t>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190694" y="4118089"/>
            <a:ext cx="1118330" cy="13091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1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0"/>
            <a:ext cx="9142413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600" dirty="0">
                <a:solidFill>
                  <a:srgbClr val="2D2DB9"/>
                </a:solidFill>
                <a:latin typeface="Times New Roman" pitchFamily="18" charset="0"/>
              </a:rPr>
              <a:t>Geometry optimization of O</a:t>
            </a:r>
            <a:r>
              <a:rPr lang="en-US" sz="3600" baseline="-25000" dirty="0">
                <a:solidFill>
                  <a:srgbClr val="2D2DB9"/>
                </a:solidFill>
                <a:latin typeface="Times New Roman" pitchFamily="18" charset="0"/>
              </a:rPr>
              <a:t>2</a:t>
            </a:r>
            <a:endParaRPr lang="en-US" sz="3600" dirty="0">
              <a:solidFill>
                <a:srgbClr val="2D2DB9"/>
              </a:solidFill>
              <a:latin typeface="Times New Roman" pitchFamily="18" charset="0"/>
            </a:endParaRPr>
          </a:p>
        </p:txBody>
      </p:sp>
      <p:pic>
        <p:nvPicPr>
          <p:cNvPr id="16386" name="Picture 2" descr="http://images.tutorvista.com/cms/images/81/potential-energy-curve-H2-molec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64" y="800471"/>
            <a:ext cx="6376794" cy="478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38" y="4702712"/>
            <a:ext cx="782557" cy="34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001" y="2975376"/>
            <a:ext cx="512205" cy="471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26" y="2969894"/>
            <a:ext cx="512205" cy="471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104" y="1640126"/>
            <a:ext cx="826231" cy="4689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1645" y="4439426"/>
            <a:ext cx="320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VASP energy = -9.823 eV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05292" y="3611081"/>
            <a:ext cx="299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 VASP energy = -1.84 eV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471" y="595798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Optimal bond distance 1.23 Å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795909" y="4710147"/>
            <a:ext cx="1118330" cy="13091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5698546" y="5735073"/>
            <a:ext cx="3004565" cy="8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Bond energy = E(O</a:t>
            </a:r>
            <a:r>
              <a:rPr lang="en-US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)-2E(O)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= -6.15 eV = -593 kJ/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</a:rPr>
              <a:t>mol</a:t>
            </a:r>
            <a:endParaRPr lang="en-US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endParaRPr lang="en-US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2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Center for Interface Science: Hybrid Solar Electric Materials (CIS:HSEM)&amp;#x0D;&amp;#x0A;Neal R. Armstrong (University of Arizona)&amp;quot;&quot;/&gt;&lt;property id=&quot;20307&quot; value=&quot;36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2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Blank Presentation">
  <a:themeElements>
    <a:clrScheme name="3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Blank Presentation">
  <a:themeElements>
    <a:clrScheme name="2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3_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2_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2_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2_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17670</TotalTime>
  <Words>1890</Words>
  <Application>Microsoft Office PowerPoint</Application>
  <PresentationFormat>On-screen Show (4:3)</PresentationFormat>
  <Paragraphs>375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Arial Narrow</vt:lpstr>
      <vt:lpstr>Calibri</vt:lpstr>
      <vt:lpstr>Times New Roman</vt:lpstr>
      <vt:lpstr>Custom Design</vt:lpstr>
      <vt:lpstr>1_Office Theme</vt:lpstr>
      <vt:lpstr>4_Default Design</vt:lpstr>
      <vt:lpstr>2_Blank Presentation</vt:lpstr>
      <vt:lpstr>9_Blank Presentation</vt:lpstr>
      <vt:lpstr>6_Default Design</vt:lpstr>
      <vt:lpstr>Office Theme</vt:lpstr>
      <vt:lpstr>3_Blank Presentation</vt:lpstr>
      <vt:lpstr>PowerPoint Presentation</vt:lpstr>
      <vt:lpstr>Catalysis plays many roles in our energy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Reaction Intermediates and Adsorption Sites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Ellen K Stevens</dc:creator>
  <cp:lastModifiedBy>Janik, Michael John</cp:lastModifiedBy>
  <cp:revision>536</cp:revision>
  <dcterms:created xsi:type="dcterms:W3CDTF">2008-09-17T19:05:33Z</dcterms:created>
  <dcterms:modified xsi:type="dcterms:W3CDTF">2022-06-15T19:33:30Z</dcterms:modified>
</cp:coreProperties>
</file>